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1221" r:id="rId3"/>
    <p:sldId id="1227" r:id="rId5"/>
    <p:sldId id="1222" r:id="rId6"/>
    <p:sldId id="1283" r:id="rId7"/>
    <p:sldId id="1284" r:id="rId8"/>
    <p:sldId id="1285" r:id="rId9"/>
    <p:sldId id="1286" r:id="rId10"/>
    <p:sldId id="1287" r:id="rId11"/>
    <p:sldId id="1288" r:id="rId12"/>
    <p:sldId id="1289" r:id="rId13"/>
    <p:sldId id="1290" r:id="rId14"/>
    <p:sldId id="1268" r:id="rId15"/>
    <p:sldId id="1269" r:id="rId16"/>
    <p:sldId id="1281" r:id="rId17"/>
    <p:sldId id="1282" r:id="rId18"/>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25" autoAdjust="0"/>
  </p:normalViewPr>
  <p:slideViewPr>
    <p:cSldViewPr snapToGrid="0">
      <p:cViewPr varScale="1">
        <p:scale>
          <a:sx n="98" d="100"/>
          <a:sy n="98" d="100"/>
        </p:scale>
        <p:origin x="1038" y="108"/>
      </p:cViewPr>
      <p:guideLst/>
    </p:cSldViewPr>
  </p:slideViewPr>
  <p:notesTextViewPr>
    <p:cViewPr>
      <p:scale>
        <a:sx n="1" d="1"/>
        <a:sy n="1" d="1"/>
      </p:scale>
      <p:origin x="0" y="0"/>
    </p:cViewPr>
  </p:notesTextViewPr>
  <p:notesViewPr>
    <p:cSldViewPr snapToGrid="0" showGuides="1">
      <p:cViewPr varScale="1">
        <p:scale>
          <a:sx n="65" d="100"/>
          <a:sy n="65" d="100"/>
        </p:scale>
        <p:origin x="3154" y="62"/>
      </p:cViewPr>
      <p:guideLst>
        <p:guide orient="horz" pos="2895"/>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gs" Target="tags/tag4.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20BA64-F07F-449F-818B-33A662A1FF2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686BAD-D133-458D-A7C0-C2FEB0EC033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AFDC1BB-22F4-4249-B3BB-42BEF10D341B}"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r>
              <a:rPr lang="zh-CN" altLang="en-US"/>
              <a:t>.</a:t>
            </a: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CBDC399-F1B7-49AB-AED7-70CFAFE21E6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AFDC1BB-22F4-4249-B3BB-42BEF10D341B}"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r>
              <a:rPr lang="zh-CN" altLang="en-US"/>
              <a:t>.</a:t>
            </a: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CBDC399-F1B7-49AB-AED7-70CFAFE21E6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AFDC1BB-22F4-4249-B3BB-42BEF10D341B}"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r>
              <a:rPr lang="zh-CN" altLang="en-US"/>
              <a:t>.</a:t>
            </a: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CBDC399-F1B7-49AB-AED7-70CFAFE21E6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AFDC1BB-22F4-4249-B3BB-42BEF10D341B}"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r>
              <a:rPr lang="zh-CN" altLang="en-US"/>
              <a:t>.</a:t>
            </a: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CBDC399-F1B7-49AB-AED7-70CFAFE21E6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AFDC1BB-22F4-4249-B3BB-42BEF10D341B}"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r>
              <a:rPr lang="zh-CN" altLang="en-US"/>
              <a:t>.</a:t>
            </a: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CBDC399-F1B7-49AB-AED7-70CFAFE21E6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AFDC1BB-22F4-4249-B3BB-42BEF10D341B}"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r>
              <a:rPr lang="zh-CN" altLang="en-US"/>
              <a:t>.</a:t>
            </a:r>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CBDC399-F1B7-49AB-AED7-70CFAFE21E6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CAFDC1BB-22F4-4249-B3BB-42BEF10D341B}"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r>
              <a:rPr lang="zh-CN" altLang="en-US"/>
              <a:t>.</a:t>
            </a:r>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CBDC399-F1B7-49AB-AED7-70CFAFE21E6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AFDC1BB-22F4-4249-B3BB-42BEF10D341B}"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r>
              <a:rPr lang="zh-CN" altLang="en-US"/>
              <a:t>.</a:t>
            </a:r>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CBDC399-F1B7-49AB-AED7-70CFAFE21E6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AFDC1BB-22F4-4249-B3BB-42BEF10D341B}"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r>
              <a:rPr lang="zh-CN" altLang="en-US"/>
              <a:t>.</a:t>
            </a: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CBDC399-F1B7-49AB-AED7-70CFAFE21E6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AFDC1BB-22F4-4249-B3BB-42BEF10D341B}"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r>
              <a:rPr lang="zh-CN" altLang="en-US"/>
              <a:t>.</a:t>
            </a: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CBDC399-F1B7-49AB-AED7-70CFAFE21E6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tags" Target="../tags/tag3.xml"/><Relationship Id="rId2" Type="http://schemas.openxmlformats.org/officeDocument/2006/relationships/image" Target="../media/image4.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tags" Target="../tags/tag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7.xml"/><Relationship Id="rId6" Type="http://schemas.openxmlformats.org/officeDocument/2006/relationships/tags" Target="../tags/tag2.xml"/><Relationship Id="rId5" Type="http://schemas.openxmlformats.org/officeDocument/2006/relationships/image" Target="../media/image9.jpe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571500" y="419100"/>
            <a:ext cx="11134725" cy="62484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5456074" cy="2570480"/>
          </a:xfrm>
          <a:prstGeom prst="rect">
            <a:avLst/>
          </a:prstGeom>
        </p:spPr>
      </p:pic>
      <p:sp>
        <p:nvSpPr>
          <p:cNvPr id="3" name="Rectangle 5"/>
          <p:cNvSpPr>
            <a:spLocks noChangeArrowheads="1"/>
          </p:cNvSpPr>
          <p:nvPr/>
        </p:nvSpPr>
        <p:spPr bwMode="auto">
          <a:xfrm>
            <a:off x="4599629" y="2278184"/>
            <a:ext cx="6591580" cy="7017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zh-CN" altLang="en-US" sz="4000" b="1">
                <a:ln cmpd="sng">
                  <a:noFill/>
                  <a:prstDash val="solid"/>
                </a:ln>
                <a:solidFill>
                  <a:srgbClr val="C00000"/>
                </a:solidFill>
                <a:latin typeface="方正粗宋简体" panose="03000509000000000000" pitchFamily="65" charset="-122"/>
                <a:ea typeface="微软雅黑" panose="020B0503020204020204" charset="-122"/>
              </a:rPr>
              <a:t>全民国家安全教育日</a:t>
            </a:r>
            <a:endParaRPr lang="zh-CN" altLang="en-US" sz="4000" b="1">
              <a:ln cmpd="sng">
                <a:noFill/>
                <a:prstDash val="solid"/>
              </a:ln>
              <a:solidFill>
                <a:srgbClr val="C00000"/>
              </a:solidFill>
              <a:latin typeface="方正粗宋简体" panose="03000509000000000000" pitchFamily="65" charset="-122"/>
              <a:ea typeface="微软雅黑" panose="020B0503020204020204" charset="-122"/>
            </a:endParaRPr>
          </a:p>
        </p:txBody>
      </p:sp>
      <p:sp>
        <p:nvSpPr>
          <p:cNvPr id="4" name="矩形 3"/>
          <p:cNvSpPr/>
          <p:nvPr/>
        </p:nvSpPr>
        <p:spPr>
          <a:xfrm>
            <a:off x="4599629" y="3255764"/>
            <a:ext cx="6232252" cy="1678076"/>
          </a:xfrm>
          <a:prstGeom prst="rect">
            <a:avLst/>
          </a:prstGeom>
          <a:noFill/>
        </p:spPr>
        <p:txBody>
          <a:bodyPr wrap="square" rtlCol="0">
            <a:spAutoFit/>
          </a:bodyPr>
          <a:lstStyle/>
          <a:p>
            <a:pPr>
              <a:lnSpc>
                <a:spcPct val="130000"/>
              </a:lnSpc>
              <a:spcBef>
                <a:spcPts val="600"/>
              </a:spcBef>
            </a:pPr>
            <a:r>
              <a:rPr lang="en-US" altLang="zh-CN" sz="2000">
                <a:latin typeface="微软雅黑" panose="020B0503020204020204" charset="-122"/>
                <a:ea typeface="微软雅黑" panose="020B0503020204020204" charset="-122"/>
                <a:cs typeface="+mn-ea"/>
              </a:rPr>
              <a:t>2015</a:t>
            </a:r>
            <a:r>
              <a:rPr lang="zh-CN" altLang="zh-CN" sz="2000">
                <a:latin typeface="微软雅黑" panose="020B0503020204020204" charset="-122"/>
                <a:ea typeface="微软雅黑" panose="020B0503020204020204" charset="-122"/>
                <a:cs typeface="+mn-ea"/>
              </a:rPr>
              <a:t>年</a:t>
            </a:r>
            <a:r>
              <a:rPr lang="en-US" altLang="zh-CN" sz="2000">
                <a:latin typeface="微软雅黑" panose="020B0503020204020204" charset="-122"/>
                <a:ea typeface="微软雅黑" panose="020B0503020204020204" charset="-122"/>
                <a:cs typeface="+mn-ea"/>
              </a:rPr>
              <a:t>7</a:t>
            </a:r>
            <a:r>
              <a:rPr lang="zh-CN" altLang="zh-CN" sz="2000">
                <a:latin typeface="微软雅黑" panose="020B0503020204020204" charset="-122"/>
                <a:ea typeface="微软雅黑" panose="020B0503020204020204" charset="-122"/>
                <a:cs typeface="+mn-ea"/>
              </a:rPr>
              <a:t>月</a:t>
            </a:r>
            <a:r>
              <a:rPr lang="en-US" altLang="zh-CN" sz="2000">
                <a:latin typeface="微软雅黑" panose="020B0503020204020204" charset="-122"/>
                <a:ea typeface="微软雅黑" panose="020B0503020204020204" charset="-122"/>
                <a:cs typeface="+mn-ea"/>
              </a:rPr>
              <a:t>1</a:t>
            </a:r>
            <a:r>
              <a:rPr lang="zh-CN" altLang="zh-CN" sz="2000">
                <a:latin typeface="微软雅黑" panose="020B0503020204020204" charset="-122"/>
                <a:ea typeface="微软雅黑" panose="020B0503020204020204" charset="-122"/>
                <a:cs typeface="+mn-ea"/>
              </a:rPr>
              <a:t>日，第十二届全国人民代表大会常务委员会第十五次会议通过了《中华人民共和国国家安全法》， 该法自公布之日起施行。国家安全法第</a:t>
            </a:r>
            <a:r>
              <a:rPr lang="en-US" altLang="zh-CN" sz="2000">
                <a:latin typeface="微软雅黑" panose="020B0503020204020204" charset="-122"/>
                <a:ea typeface="微软雅黑" panose="020B0503020204020204" charset="-122"/>
                <a:cs typeface="+mn-ea"/>
              </a:rPr>
              <a:t>14</a:t>
            </a:r>
            <a:r>
              <a:rPr lang="zh-CN" altLang="zh-CN" sz="2000">
                <a:latin typeface="微软雅黑" panose="020B0503020204020204" charset="-122"/>
                <a:ea typeface="微软雅黑" panose="020B0503020204020204" charset="-122"/>
                <a:cs typeface="+mn-ea"/>
              </a:rPr>
              <a:t>条规定：每年</a:t>
            </a:r>
            <a:r>
              <a:rPr lang="en-US" altLang="zh-CN" sz="2000">
                <a:latin typeface="微软雅黑" panose="020B0503020204020204" charset="-122"/>
                <a:ea typeface="微软雅黑" panose="020B0503020204020204" charset="-122"/>
                <a:cs typeface="+mn-ea"/>
              </a:rPr>
              <a:t>4</a:t>
            </a:r>
            <a:r>
              <a:rPr lang="zh-CN" altLang="zh-CN" sz="2000">
                <a:latin typeface="微软雅黑" panose="020B0503020204020204" charset="-122"/>
                <a:ea typeface="微软雅黑" panose="020B0503020204020204" charset="-122"/>
                <a:cs typeface="+mn-ea"/>
              </a:rPr>
              <a:t>月</a:t>
            </a:r>
            <a:r>
              <a:rPr lang="en-US" altLang="zh-CN" sz="2000">
                <a:latin typeface="微软雅黑" panose="020B0503020204020204" charset="-122"/>
                <a:ea typeface="微软雅黑" panose="020B0503020204020204" charset="-122"/>
                <a:cs typeface="+mn-ea"/>
              </a:rPr>
              <a:t>15</a:t>
            </a:r>
            <a:r>
              <a:rPr lang="zh-CN" altLang="zh-CN" sz="2000">
                <a:latin typeface="微软雅黑" panose="020B0503020204020204" charset="-122"/>
                <a:ea typeface="微软雅黑" panose="020B0503020204020204" charset="-122"/>
                <a:cs typeface="+mn-ea"/>
              </a:rPr>
              <a:t>日为全民国家安全教育日。</a:t>
            </a:r>
            <a:endParaRPr lang="zh-CN" altLang="zh-CN" sz="2000">
              <a:latin typeface="微软雅黑" panose="020B0503020204020204" charset="-122"/>
              <a:ea typeface="微软雅黑" panose="020B0503020204020204" charset="-122"/>
              <a:cs typeface="+mn-ea"/>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rcRect b="1041"/>
          <a:stretch>
            <a:fillRect/>
          </a:stretch>
        </p:blipFill>
        <p:spPr>
          <a:xfrm>
            <a:off x="1757632" y="1951853"/>
            <a:ext cx="2356223" cy="3291802"/>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10962"/>
            <a:ext cx="12192000" cy="1659887"/>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9070" y="4827829"/>
            <a:ext cx="1982929" cy="2043019"/>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66382" flipH="1">
            <a:off x="140081" y="5714369"/>
            <a:ext cx="2076060" cy="1260465"/>
          </a:xfrm>
          <a:prstGeom prst="rect">
            <a:avLst/>
          </a:prstGeom>
        </p:spPr>
      </p:pic>
      <p:sp>
        <p:nvSpPr>
          <p:cNvPr id="12" name="灯片编号占位符 3"/>
          <p:cNvSpPr>
            <a:spLocks noGrp="1"/>
          </p:cNvSpPr>
          <p:nvPr>
            <p:ph type="sldNum" sz="quarter" idx="12"/>
          </p:nvPr>
        </p:nvSpPr>
        <p:spPr/>
        <p:txBody>
          <a:bodyPr/>
          <a:lstStyle/>
          <a:p>
            <a:fld id="{3EB65D8B-F0D3-4AB7-BBA5-136AA5C8DB68}" type="slidenum">
              <a:rPr lang="zh-CN" altLang="en-US" smtClean="0"/>
            </a:fld>
            <a:endParaRPr lang="zh-CN" altLang="en-US"/>
          </a:p>
        </p:txBody>
      </p:sp>
      <p:sp>
        <p:nvSpPr>
          <p:cNvPr id="13" name="页脚占位符 2"/>
          <p:cNvSpPr>
            <a:spLocks noGrp="1"/>
          </p:cNvSpPr>
          <p:nvPr>
            <p:ph type="ftr" sz="quarter" idx="11"/>
          </p:nvPr>
        </p:nvSpPr>
        <p:spPr/>
        <p:txBody>
          <a:bodyPr/>
          <a:lstStyle/>
          <a:p>
            <a:r>
              <a:rPr lang="zh-CN" altLang="en-US"/>
              <a:t>.</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571500" y="419100"/>
            <a:ext cx="11134725" cy="62484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tx1"/>
              </a:solidFill>
              <a:ea typeface="微软雅黑" panose="020B0503020204020204" charset="-122"/>
            </a:endParaRPr>
          </a:p>
          <a:p>
            <a:pPr algn="ctr"/>
            <a:endParaRPr lang="zh-CN" altLang="en-US" sz="3600">
              <a:solidFill>
                <a:schemeClr val="tx1"/>
              </a:solidFill>
              <a:ea typeface="微软雅黑" panose="020B0503020204020204" charset="-122"/>
            </a:endParaRPr>
          </a:p>
          <a:p>
            <a:pPr algn="ctr"/>
            <a:endParaRPr lang="zh-CN" altLang="en-US" sz="3600">
              <a:solidFill>
                <a:schemeClr val="tx1"/>
              </a:solidFill>
              <a:ea typeface="微软雅黑" panose="020B0503020204020204" charset="-122"/>
            </a:endParaRPr>
          </a:p>
          <a:p>
            <a:pPr algn="ctr"/>
            <a:endParaRPr lang="zh-CN" altLang="en-US" sz="3600">
              <a:solidFill>
                <a:schemeClr val="tx1"/>
              </a:solidFill>
              <a:ea typeface="微软雅黑" panose="020B050302020402020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5456074" cy="2570480"/>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10962"/>
            <a:ext cx="12192000" cy="1659887"/>
          </a:xfrm>
          <a:prstGeom prst="rect">
            <a:avLst/>
          </a:prstGeom>
        </p:spPr>
      </p:pic>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9070" y="4827829"/>
            <a:ext cx="1982929" cy="204301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66382" flipH="1">
            <a:off x="140081" y="5714369"/>
            <a:ext cx="2076060" cy="1260465"/>
          </a:xfrm>
          <a:prstGeom prst="rect">
            <a:avLst/>
          </a:prstGeom>
        </p:spPr>
      </p:pic>
      <p:sp>
        <p:nvSpPr>
          <p:cNvPr id="4" name="Rectangle 5"/>
          <p:cNvSpPr>
            <a:spLocks noChangeArrowheads="1"/>
          </p:cNvSpPr>
          <p:nvPr/>
        </p:nvSpPr>
        <p:spPr bwMode="auto">
          <a:xfrm>
            <a:off x="2995394" y="892859"/>
            <a:ext cx="6591580" cy="70675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4000" b="1">
                <a:ln cmpd="sng">
                  <a:noFill/>
                  <a:prstDash val="solid"/>
                </a:ln>
                <a:solidFill>
                  <a:srgbClr val="C00000"/>
                </a:solidFill>
                <a:latin typeface="方正粗宋简体" panose="03000509000000000000" pitchFamily="65" charset="-122"/>
                <a:ea typeface="微软雅黑" panose="020B0503020204020204" charset="-122"/>
              </a:rPr>
              <a:t>总体国家安全观的鲜明特征</a:t>
            </a:r>
            <a:endParaRPr lang="zh-CN" altLang="en-US" sz="4000" b="1">
              <a:ln cmpd="sng">
                <a:noFill/>
                <a:prstDash val="solid"/>
              </a:ln>
              <a:solidFill>
                <a:srgbClr val="C00000"/>
              </a:solidFill>
              <a:latin typeface="方正粗宋简体" panose="03000509000000000000" pitchFamily="65" charset="-122"/>
              <a:ea typeface="微软雅黑" panose="020B0503020204020204" charset="-122"/>
            </a:endParaRPr>
          </a:p>
        </p:txBody>
      </p:sp>
      <p:sp>
        <p:nvSpPr>
          <p:cNvPr id="24" name="灯片编号占位符 3"/>
          <p:cNvSpPr>
            <a:spLocks noGrp="1"/>
          </p:cNvSpPr>
          <p:nvPr>
            <p:ph type="sldNum" sz="quarter" idx="12"/>
          </p:nvPr>
        </p:nvSpPr>
        <p:spPr/>
        <p:txBody>
          <a:bodyPr/>
          <a:lstStyle/>
          <a:p>
            <a:fld id="{EB38D8A9-E267-43A6-9DBE-25F9C9FD11A1}" type="slidenum">
              <a:rPr lang="zh-CN" altLang="en-US" smtClean="0"/>
            </a:fld>
            <a:endParaRPr lang="zh-CN" altLang="en-US"/>
          </a:p>
        </p:txBody>
      </p:sp>
      <p:sp>
        <p:nvSpPr>
          <p:cNvPr id="25" name="页脚占位符 2"/>
          <p:cNvSpPr>
            <a:spLocks noGrp="1"/>
          </p:cNvSpPr>
          <p:nvPr>
            <p:ph type="ftr" sz="quarter" idx="11"/>
          </p:nvPr>
        </p:nvSpPr>
        <p:spPr/>
        <p:txBody>
          <a:bodyPr/>
          <a:lstStyle/>
          <a:p>
            <a:r>
              <a:rPr lang="zh-CN" altLang="en-US"/>
              <a:t>.</a:t>
            </a:r>
            <a:endParaRPr lang="zh-CN" altLang="en-US"/>
          </a:p>
        </p:txBody>
      </p:sp>
      <p:sp>
        <p:nvSpPr>
          <p:cNvPr id="3" name="圆角矩形 2"/>
          <p:cNvSpPr/>
          <p:nvPr/>
        </p:nvSpPr>
        <p:spPr>
          <a:xfrm>
            <a:off x="1023620" y="1817370"/>
            <a:ext cx="9736455" cy="4156075"/>
          </a:xfrm>
          <a:prstGeom prst="roundRect">
            <a:avLst/>
          </a:prstGeom>
          <a:noFill/>
          <a:ln>
            <a:solidFill>
              <a:schemeClr val="bg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lvl="0" algn="l">
              <a:lnSpc>
                <a:spcPct val="150000"/>
              </a:lnSpc>
            </a:pPr>
            <a:r>
              <a:rPr lang="en-US" sz="2000">
                <a:gradFill>
                  <a:gsLst>
                    <a:gs pos="0">
                      <a:srgbClr val="E30000"/>
                    </a:gs>
                    <a:gs pos="100000">
                      <a:srgbClr val="760303"/>
                    </a:gs>
                  </a:gsLst>
                  <a:lin scaled="0"/>
                </a:gradFill>
                <a:ea typeface="微软雅黑" panose="020B0503020204020204" charset="-122"/>
                <a:sym typeface="+mn-ea"/>
              </a:rPr>
              <a:t>    </a:t>
            </a:r>
            <a:r>
              <a:rPr>
                <a:gradFill>
                  <a:gsLst>
                    <a:gs pos="0">
                      <a:srgbClr val="E30000"/>
                    </a:gs>
                    <a:gs pos="100000">
                      <a:srgbClr val="760303"/>
                    </a:gs>
                  </a:gsLst>
                  <a:lin scaled="0"/>
                </a:gradFill>
                <a:ea typeface="微软雅黑" panose="020B0503020204020204" charset="-122"/>
                <a:sym typeface="+mn-ea"/>
              </a:rPr>
              <a:t>总体国家安全观这一提法富有中国特色，突出了“大安全”理念，蕴含了战略思维、系统思维、底线思维和创新思维，既是认识论又是方法论，既强调综合性又注重立体性，既有布局，也有方法。</a:t>
            </a:r>
            <a:endParaRPr>
              <a:gradFill>
                <a:gsLst>
                  <a:gs pos="0">
                    <a:srgbClr val="E30000"/>
                  </a:gs>
                  <a:gs pos="100000">
                    <a:srgbClr val="760303"/>
                  </a:gs>
                </a:gsLst>
                <a:lin scaled="0"/>
              </a:gradFill>
              <a:ea typeface="微软雅黑" panose="020B0503020204020204" charset="-122"/>
              <a:sym typeface="+mn-ea"/>
            </a:endParaRPr>
          </a:p>
          <a:p>
            <a:pPr lvl="0" algn="l">
              <a:lnSpc>
                <a:spcPct val="150000"/>
              </a:lnSpc>
            </a:pPr>
            <a:r>
              <a:rPr lang="en-US">
                <a:gradFill>
                  <a:gsLst>
                    <a:gs pos="0">
                      <a:srgbClr val="E30000"/>
                    </a:gs>
                    <a:gs pos="100000">
                      <a:srgbClr val="760303"/>
                    </a:gs>
                  </a:gsLst>
                  <a:lin scaled="0"/>
                </a:gradFill>
                <a:ea typeface="微软雅黑" panose="020B0503020204020204" charset="-122"/>
                <a:sym typeface="+mn-ea"/>
              </a:rPr>
              <a:t>    </a:t>
            </a:r>
            <a:r>
              <a:rPr>
                <a:gradFill>
                  <a:gsLst>
                    <a:gs pos="0">
                      <a:srgbClr val="E30000"/>
                    </a:gs>
                    <a:gs pos="100000">
                      <a:srgbClr val="760303"/>
                    </a:gs>
                  </a:gsLst>
                  <a:lin scaled="0"/>
                </a:gradFill>
                <a:ea typeface="微软雅黑" panose="020B0503020204020204" charset="-122"/>
                <a:sym typeface="+mn-ea"/>
              </a:rPr>
              <a:t>总体国家安全观重在强调“总体”，其鲜明特征也体现在“总体”上，主要表现为揭示了国家安全含义的全面性、国家安全布局的系统性国家安全效果的可持续性三个方面。</a:t>
            </a:r>
            <a:endParaRPr>
              <a:gradFill>
                <a:gsLst>
                  <a:gs pos="0">
                    <a:srgbClr val="E30000"/>
                  </a:gs>
                  <a:gs pos="100000">
                    <a:srgbClr val="760303"/>
                  </a:gs>
                </a:gsLst>
                <a:lin scaled="0"/>
              </a:gradFill>
              <a:ea typeface="微软雅黑" panose="020B0503020204020204" charset="-122"/>
              <a:sym typeface="+mn-ea"/>
            </a:endParaRPr>
          </a:p>
          <a:p>
            <a:pPr lvl="0" algn="l">
              <a:lnSpc>
                <a:spcPct val="150000"/>
              </a:lnSpc>
            </a:pPr>
            <a:r>
              <a:rPr lang="en-US">
                <a:gradFill>
                  <a:gsLst>
                    <a:gs pos="0">
                      <a:srgbClr val="E30000"/>
                    </a:gs>
                    <a:gs pos="100000">
                      <a:srgbClr val="760303"/>
                    </a:gs>
                  </a:gsLst>
                  <a:lin scaled="0"/>
                </a:gradFill>
                <a:ea typeface="微软雅黑" panose="020B0503020204020204" charset="-122"/>
                <a:sym typeface="+mn-ea"/>
              </a:rPr>
              <a:t>    </a:t>
            </a:r>
            <a:r>
              <a:rPr>
                <a:gradFill>
                  <a:gsLst>
                    <a:gs pos="0">
                      <a:srgbClr val="E30000"/>
                    </a:gs>
                    <a:gs pos="100000">
                      <a:srgbClr val="760303"/>
                    </a:gs>
                  </a:gsLst>
                  <a:lin scaled="0"/>
                </a:gradFill>
                <a:ea typeface="微软雅黑" panose="020B0503020204020204" charset="-122"/>
                <a:sym typeface="+mn-ea"/>
              </a:rPr>
              <a:t>要构建集政治安全、国土安全、军事安全经济安全、文化安全、社会安全、科技安全、信息安全、生物安生态安全、资源安全、核安全、全等于一体的国家安全体系。</a:t>
            </a:r>
            <a:endParaRPr>
              <a:gradFill>
                <a:gsLst>
                  <a:gs pos="0">
                    <a:srgbClr val="E30000"/>
                  </a:gs>
                  <a:gs pos="100000">
                    <a:srgbClr val="760303"/>
                  </a:gs>
                </a:gsLst>
                <a:lin scaled="0"/>
              </a:gradFill>
              <a:ea typeface="微软雅黑" panose="020B0503020204020204" charset="-122"/>
              <a:sym typeface="+mn-ea"/>
            </a:endParaRPr>
          </a:p>
          <a:p>
            <a:pPr lvl="0" algn="l">
              <a:lnSpc>
                <a:spcPct val="150000"/>
              </a:lnSpc>
            </a:pPr>
            <a:r>
              <a:rPr lang="en-US">
                <a:gradFill>
                  <a:gsLst>
                    <a:gs pos="0">
                      <a:srgbClr val="E30000"/>
                    </a:gs>
                    <a:gs pos="100000">
                      <a:srgbClr val="760303"/>
                    </a:gs>
                  </a:gsLst>
                  <a:lin scaled="0"/>
                </a:gradFill>
                <a:ea typeface="微软雅黑" panose="020B0503020204020204" charset="-122"/>
                <a:sym typeface="+mn-ea"/>
              </a:rPr>
              <a:t>    </a:t>
            </a:r>
            <a:r>
              <a:rPr>
                <a:gradFill>
                  <a:gsLst>
                    <a:gs pos="0">
                      <a:srgbClr val="E30000"/>
                    </a:gs>
                    <a:gs pos="100000">
                      <a:srgbClr val="760303"/>
                    </a:gs>
                  </a:gsLst>
                  <a:lin scaled="0"/>
                </a:gradFill>
                <a:ea typeface="微软雅黑" panose="020B0503020204020204" charset="-122"/>
                <a:sym typeface="+mn-ea"/>
              </a:rPr>
              <a:t>国家安全体系由各个重点领域的安全构成，但又具有整体性、总体性。国家安全不是各个领域安全的简单叠加，而是贯穿于它们的相互影响、传导联动之中又超越于其上的有机统一的整体系统。</a:t>
            </a:r>
            <a:endParaRPr>
              <a:gradFill>
                <a:gsLst>
                  <a:gs pos="0">
                    <a:srgbClr val="E30000"/>
                  </a:gs>
                  <a:gs pos="100000">
                    <a:srgbClr val="760303"/>
                  </a:gs>
                </a:gsLst>
                <a:lin scaled="0"/>
              </a:gradFill>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4" fill="hold" nodeType="afterEffec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571500" y="419100"/>
            <a:ext cx="11134725" cy="62484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tx1"/>
              </a:solidFill>
              <a:ea typeface="微软雅黑" panose="020B0503020204020204" charset="-122"/>
            </a:endParaRPr>
          </a:p>
          <a:p>
            <a:pPr algn="ctr"/>
            <a:endParaRPr lang="zh-CN" altLang="en-US" sz="3600">
              <a:solidFill>
                <a:schemeClr val="tx1"/>
              </a:solidFill>
              <a:ea typeface="微软雅黑" panose="020B0503020204020204" charset="-122"/>
            </a:endParaRPr>
          </a:p>
          <a:p>
            <a:pPr algn="ctr"/>
            <a:endParaRPr lang="zh-CN" altLang="en-US" sz="3600">
              <a:solidFill>
                <a:schemeClr val="tx1"/>
              </a:solidFill>
              <a:ea typeface="微软雅黑" panose="020B0503020204020204" charset="-122"/>
            </a:endParaRPr>
          </a:p>
          <a:p>
            <a:pPr algn="ctr"/>
            <a:endParaRPr lang="zh-CN" altLang="en-US" sz="3600">
              <a:solidFill>
                <a:schemeClr val="tx1"/>
              </a:solidFill>
              <a:ea typeface="微软雅黑" panose="020B050302020402020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5456074" cy="2570480"/>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10962"/>
            <a:ext cx="12192000" cy="1659887"/>
          </a:xfrm>
          <a:prstGeom prst="rect">
            <a:avLst/>
          </a:prstGeom>
        </p:spPr>
      </p:pic>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9070" y="4827829"/>
            <a:ext cx="1982929" cy="204301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66382" flipH="1">
            <a:off x="140081" y="5714369"/>
            <a:ext cx="2076060" cy="1260465"/>
          </a:xfrm>
          <a:prstGeom prst="rect">
            <a:avLst/>
          </a:prstGeom>
        </p:spPr>
      </p:pic>
      <p:sp>
        <p:nvSpPr>
          <p:cNvPr id="4" name="Rectangle 5"/>
          <p:cNvSpPr>
            <a:spLocks noChangeArrowheads="1"/>
          </p:cNvSpPr>
          <p:nvPr/>
        </p:nvSpPr>
        <p:spPr bwMode="auto">
          <a:xfrm>
            <a:off x="2995394" y="892859"/>
            <a:ext cx="6591580" cy="70675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4000" b="1">
                <a:ln cmpd="sng">
                  <a:noFill/>
                  <a:prstDash val="solid"/>
                </a:ln>
                <a:solidFill>
                  <a:srgbClr val="C00000"/>
                </a:solidFill>
                <a:latin typeface="方正粗宋简体" panose="03000509000000000000" pitchFamily="65" charset="-122"/>
                <a:ea typeface="微软雅黑" panose="020B0503020204020204" charset="-122"/>
              </a:rPr>
              <a:t>维护国家安全的义务有哪些?</a:t>
            </a:r>
            <a:endParaRPr lang="zh-CN" altLang="en-US" sz="4000" b="1">
              <a:ln cmpd="sng">
                <a:noFill/>
                <a:prstDash val="solid"/>
              </a:ln>
              <a:solidFill>
                <a:srgbClr val="C00000"/>
              </a:solidFill>
              <a:latin typeface="方正粗宋简体" panose="03000509000000000000" pitchFamily="65" charset="-122"/>
              <a:ea typeface="微软雅黑" panose="020B0503020204020204" charset="-122"/>
            </a:endParaRPr>
          </a:p>
        </p:txBody>
      </p:sp>
      <p:sp>
        <p:nvSpPr>
          <p:cNvPr id="24" name="灯片编号占位符 3"/>
          <p:cNvSpPr>
            <a:spLocks noGrp="1"/>
          </p:cNvSpPr>
          <p:nvPr>
            <p:ph type="sldNum" sz="quarter" idx="12"/>
          </p:nvPr>
        </p:nvSpPr>
        <p:spPr/>
        <p:txBody>
          <a:bodyPr/>
          <a:lstStyle/>
          <a:p>
            <a:fld id="{EB38D8A9-E267-43A6-9DBE-25F9C9FD11A1}" type="slidenum">
              <a:rPr lang="zh-CN" altLang="en-US" smtClean="0"/>
            </a:fld>
            <a:endParaRPr lang="zh-CN" altLang="en-US"/>
          </a:p>
        </p:txBody>
      </p:sp>
      <p:sp>
        <p:nvSpPr>
          <p:cNvPr id="25" name="页脚占位符 2"/>
          <p:cNvSpPr>
            <a:spLocks noGrp="1"/>
          </p:cNvSpPr>
          <p:nvPr>
            <p:ph type="ftr" sz="quarter" idx="11"/>
          </p:nvPr>
        </p:nvSpPr>
        <p:spPr/>
        <p:txBody>
          <a:bodyPr/>
          <a:lstStyle/>
          <a:p>
            <a:r>
              <a:rPr lang="zh-CN" altLang="en-US"/>
              <a:t>.</a:t>
            </a:r>
            <a:endParaRPr lang="zh-CN" altLang="en-US"/>
          </a:p>
        </p:txBody>
      </p:sp>
      <p:sp>
        <p:nvSpPr>
          <p:cNvPr id="3" name="圆角矩形 2"/>
          <p:cNvSpPr/>
          <p:nvPr/>
        </p:nvSpPr>
        <p:spPr>
          <a:xfrm>
            <a:off x="1192530" y="1817370"/>
            <a:ext cx="9736455" cy="4156075"/>
          </a:xfrm>
          <a:prstGeom prst="roundRect">
            <a:avLst/>
          </a:prstGeom>
          <a:noFill/>
          <a:ln>
            <a:solidFill>
              <a:schemeClr val="bg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lvl="0" algn="l">
              <a:lnSpc>
                <a:spcPct val="170000"/>
              </a:lnSpc>
            </a:pPr>
            <a:r>
              <a:rPr lang="en-US">
                <a:gradFill>
                  <a:gsLst>
                    <a:gs pos="0">
                      <a:srgbClr val="E30000"/>
                    </a:gs>
                    <a:gs pos="100000">
                      <a:srgbClr val="760303"/>
                    </a:gs>
                  </a:gsLst>
                  <a:lin scaled="0"/>
                </a:gradFill>
                <a:ea typeface="微软雅黑" panose="020B0503020204020204" charset="-122"/>
                <a:sym typeface="+mn-ea"/>
              </a:rPr>
              <a:t>    </a:t>
            </a:r>
            <a:r>
              <a:rPr>
                <a:gradFill>
                  <a:gsLst>
                    <a:gs pos="0">
                      <a:srgbClr val="E30000"/>
                    </a:gs>
                    <a:gs pos="100000">
                      <a:srgbClr val="760303"/>
                    </a:gs>
                  </a:gsLst>
                  <a:lin scaled="0"/>
                </a:gradFill>
                <a:ea typeface="微软雅黑" panose="020B0503020204020204" charset="-122"/>
                <a:sym typeface="+mn-ea"/>
              </a:rPr>
              <a:t>(</a:t>
            </a:r>
            <a:r>
              <a:rPr lang="zh-CN">
                <a:gradFill>
                  <a:gsLst>
                    <a:gs pos="0">
                      <a:srgbClr val="E30000"/>
                    </a:gs>
                    <a:gs pos="100000">
                      <a:srgbClr val="760303"/>
                    </a:gs>
                  </a:gsLst>
                  <a:lin scaled="0"/>
                </a:gradFill>
                <a:ea typeface="微软雅黑" panose="020B0503020204020204" charset="-122"/>
                <a:sym typeface="+mn-ea"/>
              </a:rPr>
              <a:t>一</a:t>
            </a:r>
            <a:r>
              <a:rPr>
                <a:gradFill>
                  <a:gsLst>
                    <a:gs pos="0">
                      <a:srgbClr val="E30000"/>
                    </a:gs>
                    <a:gs pos="100000">
                      <a:srgbClr val="760303"/>
                    </a:gs>
                  </a:gsLst>
                  <a:lin scaled="0"/>
                </a:gradFill>
                <a:ea typeface="微软雅黑" panose="020B0503020204020204" charset="-122"/>
                <a:sym typeface="+mn-ea"/>
              </a:rPr>
              <a:t>)</a:t>
            </a:r>
            <a:r>
              <a:rPr>
                <a:gradFill>
                  <a:gsLst>
                    <a:gs pos="0">
                      <a:srgbClr val="E30000"/>
                    </a:gs>
                    <a:gs pos="100000">
                      <a:srgbClr val="760303"/>
                    </a:gs>
                  </a:gsLst>
                  <a:lin scaled="0"/>
                </a:gradFill>
                <a:ea typeface="微软雅黑" panose="020B0503020204020204" charset="-122"/>
                <a:sym typeface="+mn-ea"/>
              </a:rPr>
              <a:t>遵守宪法、法律法规关于国家安全的有关规定;</a:t>
            </a:r>
            <a:endParaRPr>
              <a:gradFill>
                <a:gsLst>
                  <a:gs pos="0">
                    <a:srgbClr val="E30000"/>
                  </a:gs>
                  <a:gs pos="100000">
                    <a:srgbClr val="760303"/>
                  </a:gs>
                </a:gsLst>
                <a:lin scaled="0"/>
              </a:gradFill>
              <a:ea typeface="微软雅黑" panose="020B0503020204020204" charset="-122"/>
              <a:sym typeface="+mn-ea"/>
            </a:endParaRPr>
          </a:p>
          <a:p>
            <a:pPr lvl="0" algn="l">
              <a:lnSpc>
                <a:spcPct val="170000"/>
              </a:lnSpc>
            </a:pPr>
            <a:r>
              <a:rPr lang="en-US">
                <a:gradFill>
                  <a:gsLst>
                    <a:gs pos="0">
                      <a:srgbClr val="E30000"/>
                    </a:gs>
                    <a:gs pos="100000">
                      <a:srgbClr val="760303"/>
                    </a:gs>
                  </a:gsLst>
                  <a:lin scaled="0"/>
                </a:gradFill>
                <a:ea typeface="微软雅黑" panose="020B0503020204020204" charset="-122"/>
                <a:sym typeface="+mn-ea"/>
              </a:rPr>
              <a:t>    </a:t>
            </a:r>
            <a:r>
              <a:rPr>
                <a:gradFill>
                  <a:gsLst>
                    <a:gs pos="0">
                      <a:srgbClr val="E30000"/>
                    </a:gs>
                    <a:gs pos="100000">
                      <a:srgbClr val="760303"/>
                    </a:gs>
                  </a:gsLst>
                  <a:lin scaled="0"/>
                </a:gradFill>
                <a:ea typeface="微软雅黑" panose="020B0503020204020204" charset="-122"/>
                <a:sym typeface="+mn-ea"/>
              </a:rPr>
              <a:t>(</a:t>
            </a:r>
            <a:r>
              <a:rPr lang="zh-CN">
                <a:gradFill>
                  <a:gsLst>
                    <a:gs pos="0">
                      <a:srgbClr val="E30000"/>
                    </a:gs>
                    <a:gs pos="100000">
                      <a:srgbClr val="760303"/>
                    </a:gs>
                  </a:gsLst>
                  <a:lin scaled="0"/>
                </a:gradFill>
                <a:ea typeface="微软雅黑" panose="020B0503020204020204" charset="-122"/>
                <a:sym typeface="+mn-ea"/>
              </a:rPr>
              <a:t>二</a:t>
            </a:r>
            <a:r>
              <a:rPr>
                <a:gradFill>
                  <a:gsLst>
                    <a:gs pos="0">
                      <a:srgbClr val="E30000"/>
                    </a:gs>
                    <a:gs pos="100000">
                      <a:srgbClr val="760303"/>
                    </a:gs>
                  </a:gsLst>
                  <a:lin scaled="0"/>
                </a:gradFill>
                <a:ea typeface="微软雅黑" panose="020B0503020204020204" charset="-122"/>
                <a:sym typeface="+mn-ea"/>
              </a:rPr>
              <a:t>)</a:t>
            </a:r>
            <a:r>
              <a:rPr>
                <a:gradFill>
                  <a:gsLst>
                    <a:gs pos="0">
                      <a:srgbClr val="E30000"/>
                    </a:gs>
                    <a:gs pos="100000">
                      <a:srgbClr val="760303"/>
                    </a:gs>
                  </a:gsLst>
                  <a:lin scaled="0"/>
                </a:gradFill>
                <a:ea typeface="微软雅黑" panose="020B0503020204020204" charset="-122"/>
                <a:sym typeface="+mn-ea"/>
              </a:rPr>
              <a:t>及时报告危害国家安全活动的线索;</a:t>
            </a:r>
            <a:endParaRPr>
              <a:gradFill>
                <a:gsLst>
                  <a:gs pos="0">
                    <a:srgbClr val="E30000"/>
                  </a:gs>
                  <a:gs pos="100000">
                    <a:srgbClr val="760303"/>
                  </a:gs>
                </a:gsLst>
                <a:lin scaled="0"/>
              </a:gradFill>
              <a:ea typeface="微软雅黑" panose="020B0503020204020204" charset="-122"/>
              <a:sym typeface="+mn-ea"/>
            </a:endParaRPr>
          </a:p>
          <a:p>
            <a:pPr lvl="0" algn="l">
              <a:lnSpc>
                <a:spcPct val="170000"/>
              </a:lnSpc>
            </a:pPr>
            <a:r>
              <a:rPr lang="en-US">
                <a:gradFill>
                  <a:gsLst>
                    <a:gs pos="0">
                      <a:srgbClr val="E30000"/>
                    </a:gs>
                    <a:gs pos="100000">
                      <a:srgbClr val="760303"/>
                    </a:gs>
                  </a:gsLst>
                  <a:lin scaled="0"/>
                </a:gradFill>
                <a:ea typeface="微软雅黑" panose="020B0503020204020204" charset="-122"/>
                <a:sym typeface="+mn-ea"/>
              </a:rPr>
              <a:t>    </a:t>
            </a:r>
            <a:r>
              <a:rPr>
                <a:gradFill>
                  <a:gsLst>
                    <a:gs pos="0">
                      <a:srgbClr val="E30000"/>
                    </a:gs>
                    <a:gs pos="100000">
                      <a:srgbClr val="760303"/>
                    </a:gs>
                  </a:gsLst>
                  <a:lin scaled="0"/>
                </a:gradFill>
                <a:ea typeface="微软雅黑" panose="020B0503020204020204" charset="-122"/>
                <a:sym typeface="+mn-ea"/>
              </a:rPr>
              <a:t>(</a:t>
            </a:r>
            <a:r>
              <a:rPr lang="zh-CN">
                <a:gradFill>
                  <a:gsLst>
                    <a:gs pos="0">
                      <a:srgbClr val="E30000"/>
                    </a:gs>
                    <a:gs pos="100000">
                      <a:srgbClr val="760303"/>
                    </a:gs>
                  </a:gsLst>
                  <a:lin scaled="0"/>
                </a:gradFill>
                <a:ea typeface="微软雅黑" panose="020B0503020204020204" charset="-122"/>
                <a:sym typeface="+mn-ea"/>
              </a:rPr>
              <a:t>三</a:t>
            </a:r>
            <a:r>
              <a:rPr>
                <a:gradFill>
                  <a:gsLst>
                    <a:gs pos="0">
                      <a:srgbClr val="E30000"/>
                    </a:gs>
                    <a:gs pos="100000">
                      <a:srgbClr val="760303"/>
                    </a:gs>
                  </a:gsLst>
                  <a:lin scaled="0"/>
                </a:gradFill>
                <a:ea typeface="微软雅黑" panose="020B0503020204020204" charset="-122"/>
                <a:sym typeface="+mn-ea"/>
              </a:rPr>
              <a:t>)</a:t>
            </a:r>
            <a:r>
              <a:rPr>
                <a:gradFill>
                  <a:gsLst>
                    <a:gs pos="0">
                      <a:srgbClr val="E30000"/>
                    </a:gs>
                    <a:gs pos="100000">
                      <a:srgbClr val="760303"/>
                    </a:gs>
                  </a:gsLst>
                  <a:lin scaled="0"/>
                </a:gradFill>
                <a:ea typeface="微软雅黑" panose="020B0503020204020204" charset="-122"/>
                <a:sym typeface="+mn-ea"/>
              </a:rPr>
              <a:t>如实提供所知悉的涉及危害国家安全活动的证据;</a:t>
            </a:r>
            <a:endParaRPr>
              <a:gradFill>
                <a:gsLst>
                  <a:gs pos="0">
                    <a:srgbClr val="E30000"/>
                  </a:gs>
                  <a:gs pos="100000">
                    <a:srgbClr val="760303"/>
                  </a:gs>
                </a:gsLst>
                <a:lin scaled="0"/>
              </a:gradFill>
              <a:ea typeface="微软雅黑" panose="020B0503020204020204" charset="-122"/>
              <a:sym typeface="+mn-ea"/>
            </a:endParaRPr>
          </a:p>
          <a:p>
            <a:pPr lvl="0" algn="l">
              <a:lnSpc>
                <a:spcPct val="170000"/>
              </a:lnSpc>
            </a:pPr>
            <a:r>
              <a:rPr lang="en-US">
                <a:gradFill>
                  <a:gsLst>
                    <a:gs pos="0">
                      <a:srgbClr val="E30000"/>
                    </a:gs>
                    <a:gs pos="100000">
                      <a:srgbClr val="760303"/>
                    </a:gs>
                  </a:gsLst>
                  <a:lin scaled="0"/>
                </a:gradFill>
                <a:ea typeface="微软雅黑" panose="020B0503020204020204" charset="-122"/>
                <a:sym typeface="+mn-ea"/>
              </a:rPr>
              <a:t>    </a:t>
            </a:r>
            <a:r>
              <a:rPr>
                <a:gradFill>
                  <a:gsLst>
                    <a:gs pos="0">
                      <a:srgbClr val="E30000"/>
                    </a:gs>
                    <a:gs pos="100000">
                      <a:srgbClr val="760303"/>
                    </a:gs>
                  </a:gsLst>
                  <a:lin scaled="0"/>
                </a:gradFill>
                <a:ea typeface="微软雅黑" panose="020B0503020204020204" charset="-122"/>
                <a:sym typeface="+mn-ea"/>
              </a:rPr>
              <a:t>(四)为国家安全工作提供便利条件或者其他协助;</a:t>
            </a:r>
            <a:endParaRPr>
              <a:gradFill>
                <a:gsLst>
                  <a:gs pos="0">
                    <a:srgbClr val="E30000"/>
                  </a:gs>
                  <a:gs pos="100000">
                    <a:srgbClr val="760303"/>
                  </a:gs>
                </a:gsLst>
                <a:lin scaled="0"/>
              </a:gradFill>
              <a:ea typeface="微软雅黑" panose="020B0503020204020204" charset="-122"/>
              <a:sym typeface="+mn-ea"/>
            </a:endParaRPr>
          </a:p>
          <a:p>
            <a:pPr lvl="0" algn="l">
              <a:lnSpc>
                <a:spcPct val="170000"/>
              </a:lnSpc>
            </a:pPr>
            <a:r>
              <a:rPr lang="en-US">
                <a:gradFill>
                  <a:gsLst>
                    <a:gs pos="0">
                      <a:srgbClr val="E30000"/>
                    </a:gs>
                    <a:gs pos="100000">
                      <a:srgbClr val="760303"/>
                    </a:gs>
                  </a:gsLst>
                  <a:lin scaled="0"/>
                </a:gradFill>
                <a:ea typeface="微软雅黑" panose="020B0503020204020204" charset="-122"/>
                <a:sym typeface="+mn-ea"/>
              </a:rPr>
              <a:t>    </a:t>
            </a:r>
            <a:r>
              <a:rPr>
                <a:gradFill>
                  <a:gsLst>
                    <a:gs pos="0">
                      <a:srgbClr val="E30000"/>
                    </a:gs>
                    <a:gs pos="100000">
                      <a:srgbClr val="760303"/>
                    </a:gs>
                  </a:gsLst>
                  <a:lin scaled="0"/>
                </a:gradFill>
                <a:ea typeface="微软雅黑" panose="020B0503020204020204" charset="-122"/>
                <a:sym typeface="+mn-ea"/>
              </a:rPr>
              <a:t>(五)向国家安全机关、公安机关和有关军事机关提供必要的支持和协助;</a:t>
            </a:r>
            <a:endParaRPr>
              <a:gradFill>
                <a:gsLst>
                  <a:gs pos="0">
                    <a:srgbClr val="E30000"/>
                  </a:gs>
                  <a:gs pos="100000">
                    <a:srgbClr val="760303"/>
                  </a:gs>
                </a:gsLst>
                <a:lin scaled="0"/>
              </a:gradFill>
              <a:ea typeface="微软雅黑" panose="020B0503020204020204" charset="-122"/>
              <a:sym typeface="+mn-ea"/>
            </a:endParaRPr>
          </a:p>
          <a:p>
            <a:pPr lvl="0" algn="l">
              <a:lnSpc>
                <a:spcPct val="170000"/>
              </a:lnSpc>
            </a:pPr>
            <a:r>
              <a:rPr lang="en-US">
                <a:gradFill>
                  <a:gsLst>
                    <a:gs pos="0">
                      <a:srgbClr val="E30000"/>
                    </a:gs>
                    <a:gs pos="100000">
                      <a:srgbClr val="760303"/>
                    </a:gs>
                  </a:gsLst>
                  <a:lin scaled="0"/>
                </a:gradFill>
                <a:ea typeface="微软雅黑" panose="020B0503020204020204" charset="-122"/>
                <a:sym typeface="+mn-ea"/>
              </a:rPr>
              <a:t>    </a:t>
            </a:r>
            <a:r>
              <a:rPr>
                <a:gradFill>
                  <a:gsLst>
                    <a:gs pos="0">
                      <a:srgbClr val="E30000"/>
                    </a:gs>
                    <a:gs pos="100000">
                      <a:srgbClr val="760303"/>
                    </a:gs>
                  </a:gsLst>
                  <a:lin scaled="0"/>
                </a:gradFill>
                <a:ea typeface="微软雅黑" panose="020B0503020204020204" charset="-122"/>
                <a:sym typeface="+mn-ea"/>
              </a:rPr>
              <a:t>(六)保守所知悉的国家秘密;</a:t>
            </a:r>
            <a:endParaRPr>
              <a:gradFill>
                <a:gsLst>
                  <a:gs pos="0">
                    <a:srgbClr val="E30000"/>
                  </a:gs>
                  <a:gs pos="100000">
                    <a:srgbClr val="760303"/>
                  </a:gs>
                </a:gsLst>
                <a:lin scaled="0"/>
              </a:gradFill>
              <a:ea typeface="微软雅黑" panose="020B0503020204020204" charset="-122"/>
              <a:sym typeface="+mn-ea"/>
            </a:endParaRPr>
          </a:p>
          <a:p>
            <a:pPr lvl="0" algn="l">
              <a:lnSpc>
                <a:spcPct val="170000"/>
              </a:lnSpc>
            </a:pPr>
            <a:r>
              <a:rPr lang="en-US">
                <a:gradFill>
                  <a:gsLst>
                    <a:gs pos="0">
                      <a:srgbClr val="E30000"/>
                    </a:gs>
                    <a:gs pos="100000">
                      <a:srgbClr val="760303"/>
                    </a:gs>
                  </a:gsLst>
                  <a:lin scaled="0"/>
                </a:gradFill>
                <a:ea typeface="微软雅黑" panose="020B0503020204020204" charset="-122"/>
                <a:sym typeface="+mn-ea"/>
              </a:rPr>
              <a:t>    </a:t>
            </a:r>
            <a:r>
              <a:rPr>
                <a:gradFill>
                  <a:gsLst>
                    <a:gs pos="0">
                      <a:srgbClr val="E30000"/>
                    </a:gs>
                    <a:gs pos="100000">
                      <a:srgbClr val="760303"/>
                    </a:gs>
                  </a:gsLst>
                  <a:lin scaled="0"/>
                </a:gradFill>
                <a:ea typeface="微软雅黑" panose="020B0503020204020204" charset="-122"/>
                <a:sym typeface="+mn-ea"/>
              </a:rPr>
              <a:t>(七)法律、行政法规规定的其他义务。</a:t>
            </a:r>
            <a:endParaRPr>
              <a:gradFill>
                <a:gsLst>
                  <a:gs pos="0">
                    <a:srgbClr val="E30000"/>
                  </a:gs>
                  <a:gs pos="100000">
                    <a:srgbClr val="760303"/>
                  </a:gs>
                </a:gsLst>
                <a:lin scaled="0"/>
              </a:gradFill>
              <a:ea typeface="微软雅黑" panose="020B0503020204020204" charset="-122"/>
              <a:sym typeface="+mn-ea"/>
            </a:endParaRPr>
          </a:p>
          <a:p>
            <a:pPr lvl="0" algn="l">
              <a:lnSpc>
                <a:spcPct val="170000"/>
              </a:lnSpc>
            </a:pPr>
            <a:r>
              <a:rPr lang="en-US">
                <a:gradFill>
                  <a:gsLst>
                    <a:gs pos="0">
                      <a:srgbClr val="E30000"/>
                    </a:gs>
                    <a:gs pos="100000">
                      <a:srgbClr val="760303"/>
                    </a:gs>
                  </a:gsLst>
                  <a:lin scaled="0"/>
                </a:gradFill>
                <a:ea typeface="微软雅黑" panose="020B0503020204020204" charset="-122"/>
                <a:sym typeface="+mn-ea"/>
              </a:rPr>
              <a:t>    </a:t>
            </a:r>
            <a:r>
              <a:rPr>
                <a:gradFill>
                  <a:gsLst>
                    <a:gs pos="0">
                      <a:srgbClr val="E30000"/>
                    </a:gs>
                    <a:gs pos="100000">
                      <a:srgbClr val="760303"/>
                    </a:gs>
                  </a:gsLst>
                  <a:lin scaled="0"/>
                </a:gradFill>
                <a:ea typeface="微软雅黑" panose="020B0503020204020204" charset="-122"/>
                <a:sym typeface="+mn-ea"/>
              </a:rPr>
              <a:t>任何个人和组织不得有危害国家安全的行为，不得向危害国家安全的个人或者组织提供任何资助或者协助。</a:t>
            </a:r>
            <a:endParaRPr>
              <a:gradFill>
                <a:gsLst>
                  <a:gs pos="0">
                    <a:srgbClr val="E30000"/>
                  </a:gs>
                  <a:gs pos="100000">
                    <a:srgbClr val="760303"/>
                  </a:gs>
                </a:gsLst>
                <a:lin scaled="0"/>
              </a:gradFill>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4" fill="hold" nodeType="afterEffec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圆角 17"/>
          <p:cNvSpPr/>
          <p:nvPr/>
        </p:nvSpPr>
        <p:spPr>
          <a:xfrm>
            <a:off x="649321" y="-144595"/>
            <a:ext cx="11134725" cy="6248400"/>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charset="-122"/>
            </a:endParaRPr>
          </a:p>
        </p:txBody>
      </p:sp>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9454"/>
            <a:ext cx="5456074" cy="2570480"/>
          </a:xfrm>
          <a:prstGeom prst="rect">
            <a:avLst/>
          </a:prstGeom>
        </p:spPr>
      </p:pic>
      <p:grpSp>
        <p:nvGrpSpPr>
          <p:cNvPr id="30" name="组合 29"/>
          <p:cNvGrpSpPr/>
          <p:nvPr/>
        </p:nvGrpSpPr>
        <p:grpSpPr>
          <a:xfrm>
            <a:off x="5124108" y="2242586"/>
            <a:ext cx="5926331" cy="435668"/>
            <a:chOff x="1500618" y="2873829"/>
            <a:chExt cx="784574" cy="552267"/>
          </a:xfrm>
          <a:noFill/>
        </p:grpSpPr>
        <p:sp>
          <p:nvSpPr>
            <p:cNvPr id="43" name="圆角矩形 5"/>
            <p:cNvSpPr/>
            <p:nvPr/>
          </p:nvSpPr>
          <p:spPr>
            <a:xfrm>
              <a:off x="1500618" y="2873829"/>
              <a:ext cx="784574" cy="5400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ea typeface="微软雅黑" panose="020B0503020204020204" charset="-122"/>
              </a:endParaRPr>
            </a:p>
          </p:txBody>
        </p:sp>
        <p:sp>
          <p:nvSpPr>
            <p:cNvPr id="44" name="矩形 43"/>
            <p:cNvSpPr/>
            <p:nvPr/>
          </p:nvSpPr>
          <p:spPr>
            <a:xfrm>
              <a:off x="1514574" y="2897609"/>
              <a:ext cx="675205" cy="568538"/>
            </a:xfrm>
            <a:prstGeom prst="rect">
              <a:avLst/>
            </a:prstGeom>
            <a:grpFill/>
          </p:spPr>
          <p:txBody>
            <a:bodyPr wrap="square">
              <a:spAutoFit/>
            </a:bodyPr>
            <a:lstStyle/>
            <a:p>
              <a:pPr>
                <a:lnSpc>
                  <a:spcPct val="130000"/>
                </a:lnSpc>
                <a:spcBef>
                  <a:spcPts val="600"/>
                </a:spcBef>
              </a:pPr>
              <a:r>
                <a:rPr lang="zh-CN" altLang="en-US" b="1" kern="0" dirty="0">
                  <a:solidFill>
                    <a:srgbClr val="C00000"/>
                  </a:solidFill>
                  <a:latin typeface="Arial" panose="020B0604020202020204" pitchFamily="34" charset="0"/>
                  <a:ea typeface="微软雅黑" panose="020B0503020204020204" charset="-122"/>
                  <a:cs typeface="+mn-ea"/>
                </a:rPr>
                <a:t>阴谋颠覆政府、分裂国家、推翻社会主义制度</a:t>
              </a:r>
              <a:endParaRPr lang="zh-CN" altLang="en-US" b="1" kern="0" dirty="0">
                <a:solidFill>
                  <a:srgbClr val="C00000"/>
                </a:solidFill>
                <a:latin typeface="Arial" panose="020B0604020202020204" pitchFamily="34" charset="0"/>
                <a:ea typeface="微软雅黑" panose="020B0503020204020204" charset="-122"/>
                <a:cs typeface="+mn-ea"/>
              </a:endParaRPr>
            </a:p>
          </p:txBody>
        </p:sp>
      </p:grpSp>
      <p:grpSp>
        <p:nvGrpSpPr>
          <p:cNvPr id="31" name="组合 30"/>
          <p:cNvGrpSpPr/>
          <p:nvPr/>
        </p:nvGrpSpPr>
        <p:grpSpPr>
          <a:xfrm>
            <a:off x="5124110" y="2979605"/>
            <a:ext cx="5926324" cy="465461"/>
            <a:chOff x="1500618" y="2873828"/>
            <a:chExt cx="784573" cy="590033"/>
          </a:xfrm>
          <a:noFill/>
        </p:grpSpPr>
        <p:sp>
          <p:nvSpPr>
            <p:cNvPr id="41" name="圆角矩形 8"/>
            <p:cNvSpPr/>
            <p:nvPr/>
          </p:nvSpPr>
          <p:spPr>
            <a:xfrm>
              <a:off x="1500618" y="2873828"/>
              <a:ext cx="784573" cy="5400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ea typeface="微软雅黑" panose="020B0503020204020204" charset="-122"/>
              </a:endParaRPr>
            </a:p>
          </p:txBody>
        </p:sp>
        <p:sp>
          <p:nvSpPr>
            <p:cNvPr id="42" name="矩形 41"/>
            <p:cNvSpPr/>
            <p:nvPr/>
          </p:nvSpPr>
          <p:spPr>
            <a:xfrm>
              <a:off x="1514574" y="2935374"/>
              <a:ext cx="771388" cy="568538"/>
            </a:xfrm>
            <a:prstGeom prst="rect">
              <a:avLst/>
            </a:prstGeom>
            <a:grpFill/>
          </p:spPr>
          <p:txBody>
            <a:bodyPr wrap="square">
              <a:spAutoFit/>
            </a:bodyPr>
            <a:lstStyle/>
            <a:p>
              <a:pPr>
                <a:lnSpc>
                  <a:spcPct val="130000"/>
                </a:lnSpc>
                <a:spcBef>
                  <a:spcPts val="600"/>
                </a:spcBef>
              </a:pPr>
              <a:r>
                <a:rPr lang="zh-CN" altLang="en-US" b="1" kern="0">
                  <a:solidFill>
                    <a:srgbClr val="C00000"/>
                  </a:solidFill>
                  <a:latin typeface="Arial" panose="020B0604020202020204" pitchFamily="34" charset="0"/>
                  <a:ea typeface="微软雅黑" panose="020B0503020204020204" charset="-122"/>
                  <a:cs typeface="+mn-ea"/>
                </a:rPr>
                <a:t>参加间谍组织或者接受间谍组织及其代理人任务</a:t>
              </a:r>
              <a:endParaRPr lang="zh-CN" altLang="en-US" b="1" kern="0">
                <a:solidFill>
                  <a:srgbClr val="C00000"/>
                </a:solidFill>
                <a:latin typeface="Arial" panose="020B0604020202020204" pitchFamily="34" charset="0"/>
                <a:ea typeface="微软雅黑" panose="020B0503020204020204" charset="-122"/>
                <a:cs typeface="+mn-ea"/>
              </a:endParaRPr>
            </a:p>
          </p:txBody>
        </p:sp>
      </p:grpSp>
      <p:grpSp>
        <p:nvGrpSpPr>
          <p:cNvPr id="32" name="组合 31"/>
          <p:cNvGrpSpPr/>
          <p:nvPr/>
        </p:nvGrpSpPr>
        <p:grpSpPr>
          <a:xfrm>
            <a:off x="5124109" y="3773136"/>
            <a:ext cx="5926324" cy="451247"/>
            <a:chOff x="1500618" y="2873829"/>
            <a:chExt cx="784573" cy="572015"/>
          </a:xfrm>
          <a:noFill/>
        </p:grpSpPr>
        <p:sp>
          <p:nvSpPr>
            <p:cNvPr id="39" name="圆角矩形 11"/>
            <p:cNvSpPr/>
            <p:nvPr/>
          </p:nvSpPr>
          <p:spPr>
            <a:xfrm>
              <a:off x="1500618" y="2873829"/>
              <a:ext cx="784573" cy="5400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ea typeface="微软雅黑" panose="020B0503020204020204" charset="-122"/>
              </a:endParaRPr>
            </a:p>
          </p:txBody>
        </p:sp>
        <p:sp>
          <p:nvSpPr>
            <p:cNvPr id="40" name="矩形 39"/>
            <p:cNvSpPr/>
            <p:nvPr/>
          </p:nvSpPr>
          <p:spPr>
            <a:xfrm>
              <a:off x="1514574" y="2917357"/>
              <a:ext cx="771388" cy="568538"/>
            </a:xfrm>
            <a:prstGeom prst="rect">
              <a:avLst/>
            </a:prstGeom>
            <a:grpFill/>
          </p:spPr>
          <p:txBody>
            <a:bodyPr wrap="square">
              <a:spAutoFit/>
            </a:bodyPr>
            <a:lstStyle/>
            <a:p>
              <a:pPr>
                <a:lnSpc>
                  <a:spcPct val="130000"/>
                </a:lnSpc>
                <a:spcBef>
                  <a:spcPts val="600"/>
                </a:spcBef>
              </a:pPr>
              <a:r>
                <a:rPr lang="zh-CN" altLang="en-US" b="1" kern="0">
                  <a:solidFill>
                    <a:srgbClr val="C00000"/>
                  </a:solidFill>
                  <a:latin typeface="Arial" panose="020B0604020202020204" pitchFamily="34" charset="0"/>
                  <a:ea typeface="微软雅黑" panose="020B0503020204020204" charset="-122"/>
                  <a:cs typeface="+mn-ea"/>
                </a:rPr>
                <a:t>窃取、刺探、收买、非法提供国家秘密</a:t>
              </a:r>
              <a:endParaRPr lang="zh-CN" altLang="en-US" b="1" kern="0">
                <a:solidFill>
                  <a:srgbClr val="C00000"/>
                </a:solidFill>
                <a:latin typeface="Arial" panose="020B0604020202020204" pitchFamily="34" charset="0"/>
                <a:ea typeface="微软雅黑" panose="020B0503020204020204" charset="-122"/>
                <a:cs typeface="+mn-ea"/>
              </a:endParaRPr>
            </a:p>
          </p:txBody>
        </p:sp>
      </p:grpSp>
      <p:grpSp>
        <p:nvGrpSpPr>
          <p:cNvPr id="33" name="组合 32"/>
          <p:cNvGrpSpPr/>
          <p:nvPr/>
        </p:nvGrpSpPr>
        <p:grpSpPr>
          <a:xfrm>
            <a:off x="5124108" y="4533218"/>
            <a:ext cx="5926331" cy="451247"/>
            <a:chOff x="1500618" y="2873829"/>
            <a:chExt cx="568124" cy="572015"/>
          </a:xfrm>
          <a:noFill/>
        </p:grpSpPr>
        <p:sp>
          <p:nvSpPr>
            <p:cNvPr id="37" name="圆角矩形 14"/>
            <p:cNvSpPr/>
            <p:nvPr/>
          </p:nvSpPr>
          <p:spPr>
            <a:xfrm>
              <a:off x="1500618" y="2873829"/>
              <a:ext cx="568124" cy="5400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ea typeface="微软雅黑" panose="020B0503020204020204" charset="-122"/>
              </a:endParaRPr>
            </a:p>
          </p:txBody>
        </p:sp>
        <p:sp>
          <p:nvSpPr>
            <p:cNvPr id="38" name="矩形 37"/>
            <p:cNvSpPr/>
            <p:nvPr/>
          </p:nvSpPr>
          <p:spPr>
            <a:xfrm>
              <a:off x="1514574" y="2917357"/>
              <a:ext cx="554722" cy="568538"/>
            </a:xfrm>
            <a:prstGeom prst="rect">
              <a:avLst/>
            </a:prstGeom>
            <a:grpFill/>
          </p:spPr>
          <p:txBody>
            <a:bodyPr wrap="square">
              <a:spAutoFit/>
            </a:bodyPr>
            <a:lstStyle/>
            <a:p>
              <a:pPr>
                <a:lnSpc>
                  <a:spcPct val="130000"/>
                </a:lnSpc>
                <a:spcBef>
                  <a:spcPts val="600"/>
                </a:spcBef>
              </a:pPr>
              <a:r>
                <a:rPr lang="zh-CN" altLang="en-US" b="1" kern="0">
                  <a:solidFill>
                    <a:srgbClr val="C00000"/>
                  </a:solidFill>
                  <a:latin typeface="Arial" panose="020B0604020202020204" pitchFamily="34" charset="0"/>
                  <a:ea typeface="微软雅黑" panose="020B0503020204020204" charset="-122"/>
                  <a:cs typeface="+mn-ea"/>
                </a:rPr>
                <a:t>策动、勾引、收买国家工作人员叛变</a:t>
              </a:r>
              <a:endParaRPr lang="zh-CN" altLang="en-US" b="1" kern="0">
                <a:solidFill>
                  <a:srgbClr val="C00000"/>
                </a:solidFill>
                <a:latin typeface="Arial" panose="020B0604020202020204" pitchFamily="34" charset="0"/>
                <a:ea typeface="微软雅黑" panose="020B0503020204020204" charset="-122"/>
                <a:cs typeface="+mn-ea"/>
              </a:endParaRPr>
            </a:p>
          </p:txBody>
        </p:sp>
      </p:grpSp>
      <p:grpSp>
        <p:nvGrpSpPr>
          <p:cNvPr id="34" name="组合 33"/>
          <p:cNvGrpSpPr/>
          <p:nvPr/>
        </p:nvGrpSpPr>
        <p:grpSpPr>
          <a:xfrm>
            <a:off x="5124107" y="5293298"/>
            <a:ext cx="5926325" cy="435668"/>
            <a:chOff x="1500618" y="2873829"/>
            <a:chExt cx="784573" cy="552267"/>
          </a:xfrm>
          <a:noFill/>
        </p:grpSpPr>
        <p:sp>
          <p:nvSpPr>
            <p:cNvPr id="35" name="圆角矩形 17"/>
            <p:cNvSpPr/>
            <p:nvPr/>
          </p:nvSpPr>
          <p:spPr>
            <a:xfrm>
              <a:off x="1500618" y="2873829"/>
              <a:ext cx="784573" cy="5400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ea typeface="微软雅黑" panose="020B0503020204020204" charset="-122"/>
              </a:endParaRPr>
            </a:p>
          </p:txBody>
        </p:sp>
        <p:sp>
          <p:nvSpPr>
            <p:cNvPr id="36" name="矩形 35"/>
            <p:cNvSpPr/>
            <p:nvPr/>
          </p:nvSpPr>
          <p:spPr>
            <a:xfrm>
              <a:off x="1514574" y="2897609"/>
              <a:ext cx="595483" cy="568538"/>
            </a:xfrm>
            <a:prstGeom prst="rect">
              <a:avLst/>
            </a:prstGeom>
            <a:grpFill/>
          </p:spPr>
          <p:txBody>
            <a:bodyPr wrap="square">
              <a:spAutoFit/>
            </a:bodyPr>
            <a:lstStyle/>
            <a:p>
              <a:pPr>
                <a:lnSpc>
                  <a:spcPct val="130000"/>
                </a:lnSpc>
                <a:spcBef>
                  <a:spcPts val="600"/>
                </a:spcBef>
              </a:pPr>
              <a:r>
                <a:rPr lang="zh-CN" altLang="en-US" b="1" kern="0">
                  <a:solidFill>
                    <a:srgbClr val="C00000"/>
                  </a:solidFill>
                  <a:latin typeface="Arial" panose="020B0604020202020204" pitchFamily="34" charset="0"/>
                  <a:ea typeface="微软雅黑" panose="020B0503020204020204" charset="-122"/>
                  <a:cs typeface="+mn-ea"/>
                </a:rPr>
                <a:t>进行危害国家安全的其他破坏活动</a:t>
              </a:r>
              <a:endParaRPr lang="zh-CN" altLang="en-US" b="1" kern="0">
                <a:solidFill>
                  <a:srgbClr val="C00000"/>
                </a:solidFill>
                <a:latin typeface="Arial" panose="020B0604020202020204" pitchFamily="34" charset="0"/>
                <a:ea typeface="微软雅黑" panose="020B0503020204020204" charset="-122"/>
                <a:cs typeface="+mn-ea"/>
              </a:endParaRPr>
            </a:p>
          </p:txBody>
        </p:sp>
      </p:grpSp>
      <p:grpSp>
        <p:nvGrpSpPr>
          <p:cNvPr id="45" name="组合 44"/>
          <p:cNvGrpSpPr/>
          <p:nvPr/>
        </p:nvGrpSpPr>
        <p:grpSpPr>
          <a:xfrm>
            <a:off x="1492782" y="2501708"/>
            <a:ext cx="1827496" cy="1827496"/>
            <a:chOff x="990600" y="2904277"/>
            <a:chExt cx="2316594" cy="2316594"/>
          </a:xfrm>
        </p:grpSpPr>
        <p:sp>
          <p:nvSpPr>
            <p:cNvPr id="47" name="椭圆 46"/>
            <p:cNvSpPr/>
            <p:nvPr/>
          </p:nvSpPr>
          <p:spPr>
            <a:xfrm>
              <a:off x="990600" y="2904277"/>
              <a:ext cx="2316594" cy="231659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a typeface="微软雅黑" panose="020B0503020204020204" charset="-122"/>
              </a:endParaRPr>
            </a:p>
          </p:txBody>
        </p:sp>
        <p:sp>
          <p:nvSpPr>
            <p:cNvPr id="48" name="矩形 47"/>
            <p:cNvSpPr/>
            <p:nvPr/>
          </p:nvSpPr>
          <p:spPr>
            <a:xfrm>
              <a:off x="1240750" y="3425477"/>
              <a:ext cx="1816294" cy="1229900"/>
            </a:xfrm>
            <a:prstGeom prst="rect">
              <a:avLst/>
            </a:prstGeom>
          </p:spPr>
          <p:txBody>
            <a:bodyPr wrap="square">
              <a:spAutoFit/>
            </a:bodyPr>
            <a:lstStyle/>
            <a:p>
              <a:pPr algn="ctr">
                <a:lnSpc>
                  <a:spcPct val="120000"/>
                </a:lnSpc>
              </a:pPr>
              <a:r>
                <a:rPr lang="zh-CN" altLang="en-US" sz="2400" b="1" dirty="0">
                  <a:solidFill>
                    <a:schemeClr val="bg1"/>
                  </a:solidFill>
                  <a:latin typeface="微软雅黑" panose="020B0503020204020204" charset="-122"/>
                  <a:ea typeface="微软雅黑" panose="020B0503020204020204" charset="-122"/>
                </a:rPr>
                <a:t>危害国家安全行为</a:t>
              </a:r>
              <a:endParaRPr lang="en-US" altLang="zh-CN" sz="2400" b="1" dirty="0">
                <a:solidFill>
                  <a:schemeClr val="bg1"/>
                </a:solidFill>
                <a:latin typeface="微软雅黑" panose="020B0503020204020204" charset="-122"/>
                <a:ea typeface="微软雅黑" panose="020B0503020204020204" charset="-122"/>
              </a:endParaRPr>
            </a:p>
          </p:txBody>
        </p:sp>
        <p:sp>
          <p:nvSpPr>
            <p:cNvPr id="50" name="椭圆 49"/>
            <p:cNvSpPr/>
            <p:nvPr/>
          </p:nvSpPr>
          <p:spPr>
            <a:xfrm>
              <a:off x="1088279" y="3001956"/>
              <a:ext cx="2121236" cy="2121236"/>
            </a:xfrm>
            <a:prstGeom prst="ellipse">
              <a:avLst/>
            </a:prstGeom>
            <a:noFill/>
            <a:ln>
              <a:solidFill>
                <a:srgbClr val="FEFDF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a typeface="微软雅黑" panose="020B0503020204020204" charset="-122"/>
              </a:endParaRPr>
            </a:p>
          </p:txBody>
        </p:sp>
      </p:grpSp>
      <p:sp>
        <p:nvSpPr>
          <p:cNvPr id="53" name="任意多边形 23"/>
          <p:cNvSpPr/>
          <p:nvPr/>
        </p:nvSpPr>
        <p:spPr>
          <a:xfrm>
            <a:off x="3560088" y="3888077"/>
            <a:ext cx="1219710" cy="121476"/>
          </a:xfrm>
          <a:custGeom>
            <a:avLst/>
            <a:gdLst>
              <a:gd name="connsiteX0" fmla="*/ 0 w 1233488"/>
              <a:gd name="connsiteY0" fmla="*/ 0 h 0"/>
              <a:gd name="connsiteX1" fmla="*/ 1233488 w 1233488"/>
              <a:gd name="connsiteY1" fmla="*/ 0 h 0"/>
            </a:gdLst>
            <a:ahLst/>
            <a:cxnLst>
              <a:cxn ang="0">
                <a:pos x="connsiteX0" y="connsiteY0"/>
              </a:cxn>
              <a:cxn ang="0">
                <a:pos x="connsiteX1" y="connsiteY1"/>
              </a:cxn>
            </a:cxnLst>
            <a:rect l="l" t="t" r="r" b="b"/>
            <a:pathLst>
              <a:path w="1233488">
                <a:moveTo>
                  <a:pt x="0" y="0"/>
                </a:moveTo>
                <a:lnTo>
                  <a:pt x="1233488" y="0"/>
                </a:lnTo>
              </a:path>
            </a:pathLst>
          </a:custGeom>
          <a:noFill/>
          <a:ln>
            <a:solidFill>
              <a:srgbClr val="C00000"/>
            </a:solidFill>
            <a:prstDash val="lg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54" name="任意多边形 26"/>
          <p:cNvSpPr/>
          <p:nvPr/>
        </p:nvSpPr>
        <p:spPr>
          <a:xfrm flipV="1">
            <a:off x="3570494" y="4017031"/>
            <a:ext cx="1258596" cy="624347"/>
          </a:xfrm>
          <a:custGeom>
            <a:avLst/>
            <a:gdLst>
              <a:gd name="connsiteX0" fmla="*/ 0 w 1266825"/>
              <a:gd name="connsiteY0" fmla="*/ 690562 h 690562"/>
              <a:gd name="connsiteX1" fmla="*/ 1266825 w 1266825"/>
              <a:gd name="connsiteY1" fmla="*/ 0 h 690562"/>
            </a:gdLst>
            <a:ahLst/>
            <a:cxnLst>
              <a:cxn ang="0">
                <a:pos x="connsiteX0" y="connsiteY0"/>
              </a:cxn>
              <a:cxn ang="0">
                <a:pos x="connsiteX1" y="connsiteY1"/>
              </a:cxn>
            </a:cxnLst>
            <a:rect l="l" t="t" r="r" b="b"/>
            <a:pathLst>
              <a:path w="1266825" h="690562">
                <a:moveTo>
                  <a:pt x="0" y="690562"/>
                </a:moveTo>
                <a:lnTo>
                  <a:pt x="1266825" y="0"/>
                </a:lnTo>
              </a:path>
            </a:pathLst>
          </a:custGeom>
          <a:noFill/>
          <a:ln>
            <a:solidFill>
              <a:srgbClr val="C00000"/>
            </a:solidFill>
            <a:prstDash val="lg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57" name="任意多边形 27"/>
          <p:cNvSpPr/>
          <p:nvPr/>
        </p:nvSpPr>
        <p:spPr>
          <a:xfrm flipV="1">
            <a:off x="3574940" y="4172355"/>
            <a:ext cx="1275206" cy="1204708"/>
          </a:xfrm>
          <a:custGeom>
            <a:avLst/>
            <a:gdLst>
              <a:gd name="connsiteX0" fmla="*/ 0 w 1271587"/>
              <a:gd name="connsiteY0" fmla="*/ 1414462 h 1414462"/>
              <a:gd name="connsiteX1" fmla="*/ 1271587 w 1271587"/>
              <a:gd name="connsiteY1" fmla="*/ 0 h 1414462"/>
            </a:gdLst>
            <a:ahLst/>
            <a:cxnLst>
              <a:cxn ang="0">
                <a:pos x="connsiteX0" y="connsiteY0"/>
              </a:cxn>
              <a:cxn ang="0">
                <a:pos x="connsiteX1" y="connsiteY1"/>
              </a:cxn>
            </a:cxnLst>
            <a:rect l="l" t="t" r="r" b="b"/>
            <a:pathLst>
              <a:path w="1271587" h="1414462">
                <a:moveTo>
                  <a:pt x="0" y="1414462"/>
                </a:moveTo>
                <a:lnTo>
                  <a:pt x="1271587" y="0"/>
                </a:lnTo>
              </a:path>
            </a:pathLst>
          </a:custGeom>
          <a:noFill/>
          <a:ln>
            <a:solidFill>
              <a:srgbClr val="C00000"/>
            </a:solidFill>
            <a:prstDash val="lg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58" name="任意多边形 28"/>
          <p:cNvSpPr/>
          <p:nvPr/>
        </p:nvSpPr>
        <p:spPr>
          <a:xfrm>
            <a:off x="3570494" y="3230353"/>
            <a:ext cx="1258596" cy="624347"/>
          </a:xfrm>
          <a:custGeom>
            <a:avLst/>
            <a:gdLst>
              <a:gd name="connsiteX0" fmla="*/ 0 w 1266825"/>
              <a:gd name="connsiteY0" fmla="*/ 690562 h 690562"/>
              <a:gd name="connsiteX1" fmla="*/ 1266825 w 1266825"/>
              <a:gd name="connsiteY1" fmla="*/ 0 h 690562"/>
            </a:gdLst>
            <a:ahLst/>
            <a:cxnLst>
              <a:cxn ang="0">
                <a:pos x="connsiteX0" y="connsiteY0"/>
              </a:cxn>
              <a:cxn ang="0">
                <a:pos x="connsiteX1" y="connsiteY1"/>
              </a:cxn>
            </a:cxnLst>
            <a:rect l="l" t="t" r="r" b="b"/>
            <a:pathLst>
              <a:path w="1266825" h="690562">
                <a:moveTo>
                  <a:pt x="0" y="690562"/>
                </a:moveTo>
                <a:lnTo>
                  <a:pt x="1266825" y="0"/>
                </a:lnTo>
              </a:path>
            </a:pathLst>
          </a:custGeom>
          <a:noFill/>
          <a:ln>
            <a:solidFill>
              <a:srgbClr val="C00000"/>
            </a:solidFill>
            <a:prstDash val="lg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61" name="任意多边形 29"/>
          <p:cNvSpPr/>
          <p:nvPr/>
        </p:nvSpPr>
        <p:spPr>
          <a:xfrm>
            <a:off x="3574940" y="2641258"/>
            <a:ext cx="1275206" cy="1204708"/>
          </a:xfrm>
          <a:custGeom>
            <a:avLst/>
            <a:gdLst>
              <a:gd name="connsiteX0" fmla="*/ 0 w 1271587"/>
              <a:gd name="connsiteY0" fmla="*/ 1414462 h 1414462"/>
              <a:gd name="connsiteX1" fmla="*/ 1271587 w 1271587"/>
              <a:gd name="connsiteY1" fmla="*/ 0 h 1414462"/>
            </a:gdLst>
            <a:ahLst/>
            <a:cxnLst>
              <a:cxn ang="0">
                <a:pos x="connsiteX0" y="connsiteY0"/>
              </a:cxn>
              <a:cxn ang="0">
                <a:pos x="connsiteX1" y="connsiteY1"/>
              </a:cxn>
            </a:cxnLst>
            <a:rect l="l" t="t" r="r" b="b"/>
            <a:pathLst>
              <a:path w="1271587" h="1414462">
                <a:moveTo>
                  <a:pt x="0" y="1414462"/>
                </a:moveTo>
                <a:lnTo>
                  <a:pt x="1271587" y="0"/>
                </a:lnTo>
              </a:path>
            </a:pathLst>
          </a:custGeom>
          <a:noFill/>
          <a:ln>
            <a:solidFill>
              <a:srgbClr val="C00000"/>
            </a:solidFill>
            <a:prstDash val="lg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10962"/>
            <a:ext cx="12192000" cy="1659887"/>
          </a:xfrm>
          <a:prstGeom prst="rect">
            <a:avLst/>
          </a:prstGeom>
        </p:spPr>
      </p:pic>
      <p:sp>
        <p:nvSpPr>
          <p:cNvPr id="62" name="灯片编号占位符 3"/>
          <p:cNvSpPr>
            <a:spLocks noGrp="1"/>
          </p:cNvSpPr>
          <p:nvPr>
            <p:ph type="sldNum" sz="quarter" idx="12"/>
          </p:nvPr>
        </p:nvSpPr>
        <p:spPr/>
        <p:txBody>
          <a:bodyPr/>
          <a:lstStyle/>
          <a:p>
            <a:fld id="{6BD5A2AC-4AA3-4A5D-971A-C53E8CEDC241}" type="slidenum">
              <a:rPr lang="zh-CN" altLang="en-US" smtClean="0"/>
            </a:fld>
            <a:endParaRPr lang="zh-CN" altLang="en-US"/>
          </a:p>
        </p:txBody>
      </p:sp>
      <p:sp>
        <p:nvSpPr>
          <p:cNvPr id="63" name="页脚占位符 2"/>
          <p:cNvSpPr>
            <a:spLocks noGrp="1"/>
          </p:cNvSpPr>
          <p:nvPr>
            <p:ph type="ftr" sz="quarter" idx="11"/>
          </p:nvPr>
        </p:nvSpPr>
        <p:spPr/>
        <p:txBody>
          <a:bodyPr/>
          <a:lstStyle/>
          <a:p>
            <a:r>
              <a:rPr lang="zh-CN" altLang="en-US"/>
              <a:t>.</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pageCurlDouble"/>
      </p:transition>
    </mc:Choice>
    <mc:Fallback>
      <p:transition spd="slow" advTm="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圆角 17"/>
          <p:cNvSpPr/>
          <p:nvPr/>
        </p:nvSpPr>
        <p:spPr>
          <a:xfrm>
            <a:off x="571500" y="419100"/>
            <a:ext cx="11134725" cy="6248400"/>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charset="-122"/>
            </a:endParaRPr>
          </a:p>
        </p:txBody>
      </p:sp>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5456074" cy="2570480"/>
          </a:xfrm>
          <a:prstGeom prst="rect">
            <a:avLst/>
          </a:prstGeom>
        </p:spPr>
      </p:pic>
      <p:sp>
        <p:nvSpPr>
          <p:cNvPr id="23" name="Rectangle 5"/>
          <p:cNvSpPr>
            <a:spLocks noChangeArrowheads="1"/>
          </p:cNvSpPr>
          <p:nvPr/>
        </p:nvSpPr>
        <p:spPr bwMode="auto">
          <a:xfrm>
            <a:off x="2519680" y="1457197"/>
            <a:ext cx="8095448" cy="6407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en-US" sz="3600" b="1">
                <a:ln cmpd="sng">
                  <a:noFill/>
                  <a:prstDash val="solid"/>
                </a:ln>
                <a:solidFill>
                  <a:srgbClr val="C00000"/>
                </a:solidFill>
                <a:latin typeface="方正粗宋简体" panose="03000509000000000000" pitchFamily="65" charset="-122"/>
                <a:ea typeface="微软雅黑" panose="020B0503020204020204" charset="-122"/>
              </a:rPr>
              <a:t>涉嫌危害国家安全的犯罪罪名有哪些？</a:t>
            </a:r>
            <a:endParaRPr lang="zh-CN" altLang="en-US" sz="3600" b="1">
              <a:ln cmpd="sng">
                <a:noFill/>
                <a:prstDash val="solid"/>
              </a:ln>
              <a:solidFill>
                <a:srgbClr val="C00000"/>
              </a:solidFill>
              <a:latin typeface="方正粗宋简体" panose="03000509000000000000" pitchFamily="65" charset="-122"/>
              <a:ea typeface="微软雅黑" panose="020B050302020402020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10962"/>
            <a:ext cx="12192000" cy="1659887"/>
          </a:xfrm>
          <a:prstGeom prst="rect">
            <a:avLst/>
          </a:prstGeom>
        </p:spPr>
      </p:pic>
      <p:grpSp>
        <p:nvGrpSpPr>
          <p:cNvPr id="46" name="组合 45"/>
          <p:cNvGrpSpPr/>
          <p:nvPr/>
        </p:nvGrpSpPr>
        <p:grpSpPr>
          <a:xfrm>
            <a:off x="1218307" y="2228737"/>
            <a:ext cx="10155637" cy="1299905"/>
            <a:chOff x="647721" y="2838393"/>
            <a:chExt cx="11209316" cy="745195"/>
          </a:xfrm>
        </p:grpSpPr>
        <p:sp>
          <p:nvSpPr>
            <p:cNvPr id="49" name="矩形 48"/>
            <p:cNvSpPr/>
            <p:nvPr/>
          </p:nvSpPr>
          <p:spPr>
            <a:xfrm>
              <a:off x="1245394" y="2838393"/>
              <a:ext cx="10611643" cy="7451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兰亭粗黑_GBK" panose="02000000000000000000" pitchFamily="2" charset="-122"/>
                <a:ea typeface="微软雅黑" panose="020B0503020204020204" charset="-122"/>
              </a:endParaRPr>
            </a:p>
          </p:txBody>
        </p:sp>
        <p:grpSp>
          <p:nvGrpSpPr>
            <p:cNvPr id="51" name="组合 50"/>
            <p:cNvGrpSpPr/>
            <p:nvPr/>
          </p:nvGrpSpPr>
          <p:grpSpPr>
            <a:xfrm>
              <a:off x="1317938" y="2857444"/>
              <a:ext cx="10112061" cy="630358"/>
              <a:chOff x="1317938" y="1409644"/>
              <a:chExt cx="10112061" cy="630358"/>
            </a:xfrm>
          </p:grpSpPr>
          <p:sp>
            <p:nvSpPr>
              <p:cNvPr id="59" name="矩形 58"/>
              <p:cNvSpPr/>
              <p:nvPr/>
            </p:nvSpPr>
            <p:spPr>
              <a:xfrm>
                <a:off x="1317937" y="1594310"/>
                <a:ext cx="10122172" cy="461755"/>
              </a:xfrm>
              <a:prstGeom prst="rect">
                <a:avLst/>
              </a:prstGeom>
            </p:spPr>
            <p:txBody>
              <a:bodyPr wrap="square">
                <a:spAutoFit/>
              </a:bodyPr>
              <a:lstStyle/>
              <a:p>
                <a:pPr>
                  <a:lnSpc>
                    <a:spcPct val="130000"/>
                  </a:lnSpc>
                </a:pPr>
                <a:r>
                  <a:rPr lang="zh-CN" altLang="en-US">
                    <a:latin typeface="微软雅黑" panose="020B0503020204020204" charset="-122"/>
                    <a:ea typeface="微软雅黑" panose="020B0503020204020204" charset="-122"/>
                  </a:rPr>
                  <a:t>指勾结外国或者境外机构、组织、个人，危害中华人民共和国的主权、领土完整和安全的行为。</a:t>
                </a:r>
                <a:endParaRPr lang="zh-CN" altLang="en-US">
                  <a:latin typeface="微软雅黑" panose="020B0503020204020204" charset="-122"/>
                  <a:ea typeface="微软雅黑" panose="020B0503020204020204" charset="-122"/>
                </a:endParaRPr>
              </a:p>
            </p:txBody>
          </p:sp>
          <p:sp>
            <p:nvSpPr>
              <p:cNvPr id="60" name="矩形 59"/>
              <p:cNvSpPr/>
              <p:nvPr/>
            </p:nvSpPr>
            <p:spPr>
              <a:xfrm>
                <a:off x="1317938" y="1409644"/>
                <a:ext cx="1464908" cy="209888"/>
              </a:xfrm>
              <a:prstGeom prst="rect">
                <a:avLst/>
              </a:prstGeom>
            </p:spPr>
            <p:txBody>
              <a:bodyPr wrap="none">
                <a:spAutoFit/>
              </a:bodyPr>
              <a:lstStyle/>
              <a:p>
                <a:r>
                  <a:rPr lang="zh-CN" altLang="en-US" b="1">
                    <a:solidFill>
                      <a:srgbClr val="C00000"/>
                    </a:solidFill>
                    <a:latin typeface="微软雅黑" panose="020B0503020204020204" charset="-122"/>
                    <a:ea typeface="微软雅黑" panose="020B0503020204020204" charset="-122"/>
                  </a:rPr>
                  <a:t>背叛国家罪</a:t>
                </a:r>
                <a:endParaRPr lang="en-US" altLang="zh-CN" b="1">
                  <a:solidFill>
                    <a:srgbClr val="C00000"/>
                  </a:solidFill>
                  <a:latin typeface="微软雅黑" panose="020B0503020204020204" charset="-122"/>
                  <a:ea typeface="微软雅黑" panose="020B0503020204020204" charset="-122"/>
                </a:endParaRPr>
              </a:p>
            </p:txBody>
          </p:sp>
        </p:grpSp>
        <p:grpSp>
          <p:nvGrpSpPr>
            <p:cNvPr id="52" name="组合 51"/>
            <p:cNvGrpSpPr/>
            <p:nvPr/>
          </p:nvGrpSpPr>
          <p:grpSpPr>
            <a:xfrm>
              <a:off x="647721" y="2838393"/>
              <a:ext cx="568362" cy="745195"/>
              <a:chOff x="647721" y="2838393"/>
              <a:chExt cx="568362" cy="745195"/>
            </a:xfrm>
          </p:grpSpPr>
          <p:sp>
            <p:nvSpPr>
              <p:cNvPr id="55" name="矩形 54"/>
              <p:cNvSpPr/>
              <p:nvPr/>
            </p:nvSpPr>
            <p:spPr>
              <a:xfrm>
                <a:off x="647721" y="2838393"/>
                <a:ext cx="568362" cy="74519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兰亭粗黑_GBK" panose="02000000000000000000" pitchFamily="2" charset="-122"/>
                  <a:ea typeface="微软雅黑" panose="020B0503020204020204" charset="-122"/>
                </a:endParaRPr>
              </a:p>
            </p:txBody>
          </p:sp>
          <p:sp>
            <p:nvSpPr>
              <p:cNvPr id="56" name="矩形 55"/>
              <p:cNvSpPr/>
              <p:nvPr/>
            </p:nvSpPr>
            <p:spPr>
              <a:xfrm>
                <a:off x="690557" y="3010935"/>
                <a:ext cx="482690" cy="227379"/>
              </a:xfrm>
              <a:prstGeom prst="rect">
                <a:avLst/>
              </a:prstGeom>
            </p:spPr>
            <p:txBody>
              <a:bodyPr wrap="none">
                <a:spAutoFit/>
              </a:bodyPr>
              <a:lstStyle/>
              <a:p>
                <a:pPr algn="ctr"/>
                <a:r>
                  <a:rPr lang="en-US" altLang="zh-CN" sz="2000" b="1">
                    <a:solidFill>
                      <a:schemeClr val="bg1"/>
                    </a:solidFill>
                    <a:latin typeface="方正兰亭粗黑_GBK" panose="02000000000000000000" pitchFamily="2" charset="-122"/>
                    <a:ea typeface="微软雅黑" panose="020B0503020204020204" charset="-122"/>
                  </a:rPr>
                  <a:t>01</a:t>
                </a:r>
                <a:endParaRPr lang="zh-CN" altLang="en-US" sz="2000" b="1">
                  <a:solidFill>
                    <a:schemeClr val="bg1"/>
                  </a:solidFill>
                  <a:latin typeface="方正兰亭粗黑_GBK" panose="02000000000000000000" pitchFamily="2" charset="-122"/>
                  <a:ea typeface="微软雅黑" panose="020B0503020204020204" charset="-122"/>
                </a:endParaRPr>
              </a:p>
            </p:txBody>
          </p:sp>
        </p:grpSp>
      </p:grpSp>
      <p:grpSp>
        <p:nvGrpSpPr>
          <p:cNvPr id="62" name="组合 61"/>
          <p:cNvGrpSpPr/>
          <p:nvPr/>
        </p:nvGrpSpPr>
        <p:grpSpPr>
          <a:xfrm>
            <a:off x="1218307" y="3731697"/>
            <a:ext cx="10155637" cy="1076542"/>
            <a:chOff x="647721" y="2838393"/>
            <a:chExt cx="11209316" cy="1180029"/>
          </a:xfrm>
        </p:grpSpPr>
        <p:sp>
          <p:nvSpPr>
            <p:cNvPr id="63" name="矩形 62"/>
            <p:cNvSpPr/>
            <p:nvPr/>
          </p:nvSpPr>
          <p:spPr>
            <a:xfrm>
              <a:off x="1245395" y="2838393"/>
              <a:ext cx="10611642" cy="11052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兰亭粗黑_GBK" panose="02000000000000000000" pitchFamily="2" charset="-122"/>
                <a:ea typeface="微软雅黑" panose="020B0503020204020204" charset="-122"/>
              </a:endParaRPr>
            </a:p>
          </p:txBody>
        </p:sp>
        <p:grpSp>
          <p:nvGrpSpPr>
            <p:cNvPr id="64" name="组合 63"/>
            <p:cNvGrpSpPr/>
            <p:nvPr/>
          </p:nvGrpSpPr>
          <p:grpSpPr>
            <a:xfrm>
              <a:off x="1317938" y="2876494"/>
              <a:ext cx="10112061" cy="1141928"/>
              <a:chOff x="1317938" y="1428694"/>
              <a:chExt cx="10112061" cy="1141928"/>
            </a:xfrm>
          </p:grpSpPr>
          <p:sp>
            <p:nvSpPr>
              <p:cNvPr id="68" name="矩形 67"/>
              <p:cNvSpPr/>
              <p:nvPr/>
            </p:nvSpPr>
            <p:spPr>
              <a:xfrm>
                <a:off x="1317937" y="1718429"/>
                <a:ext cx="10122172" cy="882906"/>
              </a:xfrm>
              <a:prstGeom prst="rect">
                <a:avLst/>
              </a:prstGeom>
            </p:spPr>
            <p:txBody>
              <a:bodyPr wrap="square">
                <a:spAutoFit/>
              </a:bodyPr>
              <a:lstStyle/>
              <a:p>
                <a:pPr>
                  <a:lnSpc>
                    <a:spcPct val="130000"/>
                  </a:lnSpc>
                </a:pPr>
                <a:r>
                  <a:rPr lang="zh-CN" altLang="en-US">
                    <a:latin typeface="微软雅黑" panose="020B0503020204020204" charset="-122"/>
                    <a:ea typeface="微软雅黑" panose="020B0503020204020204" charset="-122"/>
                  </a:rPr>
                  <a:t>指组织、策划、实施分裂国家、破坏国家统一，或者与境外的机构、组织、个人相勾结，组织、策划、实施分裂国家、破坏国家统一的行为。</a:t>
                </a:r>
                <a:endParaRPr lang="zh-CN" altLang="en-US">
                  <a:latin typeface="微软雅黑" panose="020B0503020204020204" charset="-122"/>
                  <a:ea typeface="微软雅黑" panose="020B0503020204020204" charset="-122"/>
                </a:endParaRPr>
              </a:p>
            </p:txBody>
          </p:sp>
          <p:sp>
            <p:nvSpPr>
              <p:cNvPr id="69" name="矩形 68"/>
              <p:cNvSpPr/>
              <p:nvPr/>
            </p:nvSpPr>
            <p:spPr>
              <a:xfrm>
                <a:off x="1317938" y="1428694"/>
                <a:ext cx="1464908" cy="401321"/>
              </a:xfrm>
              <a:prstGeom prst="rect">
                <a:avLst/>
              </a:prstGeom>
            </p:spPr>
            <p:txBody>
              <a:bodyPr wrap="none">
                <a:spAutoFit/>
              </a:bodyPr>
              <a:lstStyle/>
              <a:p>
                <a:r>
                  <a:rPr lang="zh-CN" altLang="en-US" b="1">
                    <a:solidFill>
                      <a:srgbClr val="C00000"/>
                    </a:solidFill>
                    <a:latin typeface="微软雅黑" panose="020B0503020204020204" charset="-122"/>
                    <a:ea typeface="微软雅黑" panose="020B0503020204020204" charset="-122"/>
                  </a:rPr>
                  <a:t>分裂国家罪</a:t>
                </a:r>
                <a:endParaRPr lang="en-US" altLang="zh-CN" b="1">
                  <a:solidFill>
                    <a:srgbClr val="C00000"/>
                  </a:solidFill>
                  <a:latin typeface="微软雅黑" panose="020B0503020204020204" charset="-122"/>
                  <a:ea typeface="微软雅黑" panose="020B0503020204020204" charset="-122"/>
                </a:endParaRPr>
              </a:p>
            </p:txBody>
          </p:sp>
        </p:grpSp>
        <p:grpSp>
          <p:nvGrpSpPr>
            <p:cNvPr id="65" name="组合 64"/>
            <p:cNvGrpSpPr/>
            <p:nvPr/>
          </p:nvGrpSpPr>
          <p:grpSpPr>
            <a:xfrm>
              <a:off x="647721" y="2838393"/>
              <a:ext cx="568362" cy="1105295"/>
              <a:chOff x="647721" y="2838393"/>
              <a:chExt cx="568362" cy="1105295"/>
            </a:xfrm>
          </p:grpSpPr>
          <p:sp>
            <p:nvSpPr>
              <p:cNvPr id="66" name="矩形 65"/>
              <p:cNvSpPr/>
              <p:nvPr/>
            </p:nvSpPr>
            <p:spPr>
              <a:xfrm>
                <a:off x="647721" y="2838393"/>
                <a:ext cx="568362" cy="110529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兰亭粗黑_GBK" panose="02000000000000000000" pitchFamily="2" charset="-122"/>
                  <a:ea typeface="微软雅黑" panose="020B0503020204020204" charset="-122"/>
                </a:endParaRPr>
              </a:p>
            </p:txBody>
          </p:sp>
          <p:sp>
            <p:nvSpPr>
              <p:cNvPr id="67" name="矩形 66"/>
              <p:cNvSpPr/>
              <p:nvPr/>
            </p:nvSpPr>
            <p:spPr>
              <a:xfrm>
                <a:off x="690557" y="3190985"/>
                <a:ext cx="482690" cy="434765"/>
              </a:xfrm>
              <a:prstGeom prst="rect">
                <a:avLst/>
              </a:prstGeom>
            </p:spPr>
            <p:txBody>
              <a:bodyPr wrap="none">
                <a:spAutoFit/>
              </a:bodyPr>
              <a:lstStyle/>
              <a:p>
                <a:pPr algn="ctr"/>
                <a:r>
                  <a:rPr lang="en-US" altLang="zh-CN" sz="2000" b="1">
                    <a:solidFill>
                      <a:schemeClr val="bg1"/>
                    </a:solidFill>
                    <a:latin typeface="方正兰亭粗黑_GBK" panose="02000000000000000000" pitchFamily="2" charset="-122"/>
                    <a:ea typeface="微软雅黑" panose="020B0503020204020204" charset="-122"/>
                  </a:rPr>
                  <a:t>02</a:t>
                </a:r>
                <a:endParaRPr lang="zh-CN" altLang="en-US" sz="2000" b="1">
                  <a:solidFill>
                    <a:schemeClr val="bg1"/>
                  </a:solidFill>
                  <a:latin typeface="方正兰亭粗黑_GBK" panose="02000000000000000000" pitchFamily="2" charset="-122"/>
                  <a:ea typeface="微软雅黑" panose="020B0503020204020204" charset="-122"/>
                </a:endParaRPr>
              </a:p>
            </p:txBody>
          </p:sp>
        </p:grpSp>
      </p:grpSp>
      <p:grpSp>
        <p:nvGrpSpPr>
          <p:cNvPr id="70" name="组合 69"/>
          <p:cNvGrpSpPr/>
          <p:nvPr/>
        </p:nvGrpSpPr>
        <p:grpSpPr>
          <a:xfrm>
            <a:off x="1218307" y="4943115"/>
            <a:ext cx="10155637" cy="1076545"/>
            <a:chOff x="647721" y="2838393"/>
            <a:chExt cx="11209316" cy="1180032"/>
          </a:xfrm>
        </p:grpSpPr>
        <p:sp>
          <p:nvSpPr>
            <p:cNvPr id="71" name="矩形 70"/>
            <p:cNvSpPr/>
            <p:nvPr/>
          </p:nvSpPr>
          <p:spPr>
            <a:xfrm>
              <a:off x="1245395" y="2838393"/>
              <a:ext cx="10611642" cy="11052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兰亭粗黑_GBK" panose="02000000000000000000" pitchFamily="2" charset="-122"/>
                <a:ea typeface="微软雅黑" panose="020B0503020204020204" charset="-122"/>
              </a:endParaRPr>
            </a:p>
          </p:txBody>
        </p:sp>
        <p:grpSp>
          <p:nvGrpSpPr>
            <p:cNvPr id="72" name="组合 71"/>
            <p:cNvGrpSpPr/>
            <p:nvPr/>
          </p:nvGrpSpPr>
          <p:grpSpPr>
            <a:xfrm>
              <a:off x="1317938" y="2876494"/>
              <a:ext cx="10112061" cy="1141931"/>
              <a:chOff x="1317938" y="1428694"/>
              <a:chExt cx="10112061" cy="1141931"/>
            </a:xfrm>
          </p:grpSpPr>
          <p:sp>
            <p:nvSpPr>
              <p:cNvPr id="76" name="矩形 75"/>
              <p:cNvSpPr/>
              <p:nvPr/>
            </p:nvSpPr>
            <p:spPr>
              <a:xfrm>
                <a:off x="1317937" y="1718431"/>
                <a:ext cx="10122172" cy="882906"/>
              </a:xfrm>
              <a:prstGeom prst="rect">
                <a:avLst/>
              </a:prstGeom>
            </p:spPr>
            <p:txBody>
              <a:bodyPr wrap="square">
                <a:spAutoFit/>
              </a:bodyPr>
              <a:lstStyle/>
              <a:p>
                <a:pPr>
                  <a:lnSpc>
                    <a:spcPct val="130000"/>
                  </a:lnSpc>
                  <a:spcBef>
                    <a:spcPts val="600"/>
                  </a:spcBef>
                </a:pPr>
                <a:r>
                  <a:rPr lang="zh-CN" altLang="zh-CN">
                    <a:latin typeface="微软雅黑" panose="020B0503020204020204" charset="-122"/>
                    <a:ea typeface="微软雅黑" panose="020B0503020204020204" charset="-122"/>
                    <a:cs typeface="+mn-ea"/>
                  </a:rPr>
                  <a:t>指煽惑、挑动群众分裂国家、破坏国家统一的行为。在客观方面表现为煽惑、挑动群众分裂国家、破坏国家统一的行为。</a:t>
                </a:r>
                <a:endParaRPr lang="zh-CN" altLang="zh-CN">
                  <a:latin typeface="微软雅黑" panose="020B0503020204020204" charset="-122"/>
                  <a:ea typeface="微软雅黑" panose="020B0503020204020204" charset="-122"/>
                  <a:cs typeface="+mn-ea"/>
                </a:endParaRPr>
              </a:p>
            </p:txBody>
          </p:sp>
          <p:sp>
            <p:nvSpPr>
              <p:cNvPr id="77" name="矩形 76"/>
              <p:cNvSpPr/>
              <p:nvPr/>
            </p:nvSpPr>
            <p:spPr>
              <a:xfrm>
                <a:off x="1317938" y="1428694"/>
                <a:ext cx="1970048" cy="401321"/>
              </a:xfrm>
              <a:prstGeom prst="rect">
                <a:avLst/>
              </a:prstGeom>
            </p:spPr>
            <p:txBody>
              <a:bodyPr wrap="none">
                <a:spAutoFit/>
              </a:bodyPr>
              <a:lstStyle/>
              <a:p>
                <a:r>
                  <a:rPr lang="zh-CN" altLang="en-US" b="1">
                    <a:solidFill>
                      <a:srgbClr val="C00000"/>
                    </a:solidFill>
                    <a:latin typeface="微软雅黑" panose="020B0503020204020204" charset="-122"/>
                    <a:ea typeface="微软雅黑" panose="020B0503020204020204" charset="-122"/>
                  </a:rPr>
                  <a:t>煽动分裂国家罪</a:t>
                </a:r>
                <a:endParaRPr lang="en-US" altLang="zh-CN" b="1">
                  <a:solidFill>
                    <a:srgbClr val="C00000"/>
                  </a:solidFill>
                  <a:latin typeface="微软雅黑" panose="020B0503020204020204" charset="-122"/>
                  <a:ea typeface="微软雅黑" panose="020B0503020204020204" charset="-122"/>
                </a:endParaRPr>
              </a:p>
            </p:txBody>
          </p:sp>
        </p:grpSp>
        <p:grpSp>
          <p:nvGrpSpPr>
            <p:cNvPr id="73" name="组合 72"/>
            <p:cNvGrpSpPr/>
            <p:nvPr/>
          </p:nvGrpSpPr>
          <p:grpSpPr>
            <a:xfrm>
              <a:off x="647721" y="2838393"/>
              <a:ext cx="568362" cy="1105295"/>
              <a:chOff x="647721" y="2838393"/>
              <a:chExt cx="568362" cy="1105295"/>
            </a:xfrm>
          </p:grpSpPr>
          <p:sp>
            <p:nvSpPr>
              <p:cNvPr id="74" name="矩形 73"/>
              <p:cNvSpPr/>
              <p:nvPr/>
            </p:nvSpPr>
            <p:spPr>
              <a:xfrm>
                <a:off x="647721" y="2838393"/>
                <a:ext cx="568362" cy="110529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兰亭粗黑_GBK" panose="02000000000000000000" pitchFamily="2" charset="-122"/>
                  <a:ea typeface="微软雅黑" panose="020B0503020204020204" charset="-122"/>
                </a:endParaRPr>
              </a:p>
            </p:txBody>
          </p:sp>
          <p:sp>
            <p:nvSpPr>
              <p:cNvPr id="75" name="矩形 74"/>
              <p:cNvSpPr/>
              <p:nvPr/>
            </p:nvSpPr>
            <p:spPr>
              <a:xfrm>
                <a:off x="690557" y="3190984"/>
                <a:ext cx="482690" cy="434764"/>
              </a:xfrm>
              <a:prstGeom prst="rect">
                <a:avLst/>
              </a:prstGeom>
            </p:spPr>
            <p:txBody>
              <a:bodyPr wrap="none">
                <a:spAutoFit/>
              </a:bodyPr>
              <a:lstStyle/>
              <a:p>
                <a:pPr algn="ctr"/>
                <a:r>
                  <a:rPr lang="en-US" altLang="zh-CN" sz="2000" b="1">
                    <a:solidFill>
                      <a:schemeClr val="bg1"/>
                    </a:solidFill>
                    <a:latin typeface="方正兰亭粗黑_GBK" panose="02000000000000000000" pitchFamily="2" charset="-122"/>
                    <a:ea typeface="微软雅黑" panose="020B0503020204020204" charset="-122"/>
                  </a:rPr>
                  <a:t>03</a:t>
                </a:r>
                <a:endParaRPr lang="zh-CN" altLang="en-US" sz="2000" b="1">
                  <a:solidFill>
                    <a:schemeClr val="bg1"/>
                  </a:solidFill>
                  <a:latin typeface="方正兰亭粗黑_GBK" panose="02000000000000000000" pitchFamily="2" charset="-122"/>
                  <a:ea typeface="微软雅黑" panose="020B0503020204020204" charset="-122"/>
                </a:endParaRPr>
              </a:p>
            </p:txBody>
          </p:sp>
        </p:grpSp>
      </p:grpSp>
      <p:sp>
        <p:nvSpPr>
          <p:cNvPr id="78" name="灯片编号占位符 3"/>
          <p:cNvSpPr>
            <a:spLocks noGrp="1"/>
          </p:cNvSpPr>
          <p:nvPr>
            <p:ph type="sldNum" sz="quarter" idx="12"/>
          </p:nvPr>
        </p:nvSpPr>
        <p:spPr/>
        <p:txBody>
          <a:bodyPr/>
          <a:lstStyle/>
          <a:p>
            <a:fld id="{E75CECAA-0C03-4B74-B178-2923946FE854}" type="slidenum">
              <a:rPr lang="zh-CN" altLang="en-US" smtClean="0"/>
            </a:fld>
            <a:endParaRPr lang="zh-CN" altLang="en-US"/>
          </a:p>
        </p:txBody>
      </p:sp>
      <p:sp>
        <p:nvSpPr>
          <p:cNvPr id="79" name="页脚占位符 2"/>
          <p:cNvSpPr>
            <a:spLocks noGrp="1"/>
          </p:cNvSpPr>
          <p:nvPr>
            <p:ph type="ftr" sz="quarter" idx="11"/>
          </p:nvPr>
        </p:nvSpPr>
        <p:spPr/>
        <p:txBody>
          <a:bodyPr/>
          <a:lstStyle/>
          <a:p>
            <a:r>
              <a:rPr lang="zh-CN" altLang="en-US"/>
              <a:t>.</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pageCurlDouble"/>
      </p:transition>
    </mc:Choice>
    <mc:Fallback>
      <p:transition spd="slow"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圆角 17"/>
          <p:cNvSpPr/>
          <p:nvPr/>
        </p:nvSpPr>
        <p:spPr>
          <a:xfrm>
            <a:off x="571500" y="419100"/>
            <a:ext cx="11134725" cy="6248400"/>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charset="-122"/>
            </a:endParaRPr>
          </a:p>
        </p:txBody>
      </p:sp>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5456074" cy="2570480"/>
          </a:xfrm>
          <a:prstGeom prst="rect">
            <a:avLst/>
          </a:prstGeom>
        </p:spPr>
      </p:pic>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10962"/>
            <a:ext cx="12192000" cy="1659887"/>
          </a:xfrm>
          <a:prstGeom prst="rect">
            <a:avLst/>
          </a:prstGeom>
        </p:spPr>
      </p:pic>
      <p:cxnSp>
        <p:nvCxnSpPr>
          <p:cNvPr id="29" name="肘形连接符 78"/>
          <p:cNvCxnSpPr/>
          <p:nvPr/>
        </p:nvCxnSpPr>
        <p:spPr>
          <a:xfrm flipH="1" flipV="1">
            <a:off x="6543902" y="1487484"/>
            <a:ext cx="3768235" cy="546226"/>
          </a:xfrm>
          <a:prstGeom prst="bentConnector3">
            <a:avLst>
              <a:gd name="adj1" fmla="val 218"/>
            </a:avLst>
          </a:prstGeom>
          <a:ln w="1905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肘形连接符 79"/>
          <p:cNvCxnSpPr/>
          <p:nvPr/>
        </p:nvCxnSpPr>
        <p:spPr>
          <a:xfrm flipH="1">
            <a:off x="6543902" y="4915690"/>
            <a:ext cx="3768235" cy="546226"/>
          </a:xfrm>
          <a:prstGeom prst="bentConnector3">
            <a:avLst>
              <a:gd name="adj1" fmla="val 218"/>
            </a:avLst>
          </a:prstGeom>
          <a:ln w="1905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肘形连接符 80"/>
          <p:cNvCxnSpPr/>
          <p:nvPr/>
        </p:nvCxnSpPr>
        <p:spPr>
          <a:xfrm flipV="1">
            <a:off x="2294719" y="1487484"/>
            <a:ext cx="3634901" cy="546226"/>
          </a:xfrm>
          <a:prstGeom prst="bentConnector3">
            <a:avLst>
              <a:gd name="adj1" fmla="val 218"/>
            </a:avLst>
          </a:prstGeom>
          <a:ln w="1905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肘形连接符 81"/>
          <p:cNvCxnSpPr/>
          <p:nvPr/>
        </p:nvCxnSpPr>
        <p:spPr>
          <a:xfrm>
            <a:off x="2294719" y="4915690"/>
            <a:ext cx="3634901" cy="546226"/>
          </a:xfrm>
          <a:prstGeom prst="bentConnector3">
            <a:avLst>
              <a:gd name="adj1" fmla="val 218"/>
            </a:avLst>
          </a:prstGeom>
          <a:ln w="1905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7" name="文本框 5"/>
          <p:cNvSpPr txBox="1"/>
          <p:nvPr/>
        </p:nvSpPr>
        <p:spPr>
          <a:xfrm>
            <a:off x="3111251" y="4122803"/>
            <a:ext cx="2876176" cy="705014"/>
          </a:xfrm>
          <a:prstGeom prst="rect">
            <a:avLst/>
          </a:prstGeom>
        </p:spPr>
        <p:txBody>
          <a:bodyPr lIns="91438" tIns="45719" rIns="91438" bIns="45719"/>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nSpc>
                <a:spcPct val="130000"/>
              </a:lnSpc>
              <a:spcBef>
                <a:spcPts val="600"/>
              </a:spcBef>
            </a:pPr>
            <a:r>
              <a:rPr lang="zh-CN" altLang="en-US" sz="1600" kern="0">
                <a:solidFill>
                  <a:schemeClr val="tx1"/>
                </a:solidFill>
                <a:latin typeface="Arial" panose="020B0604020202020204" pitchFamily="34" charset="0"/>
                <a:ea typeface="微软雅黑" panose="020B0503020204020204" charset="-122"/>
                <a:cs typeface="+mn-ea"/>
              </a:rPr>
              <a:t>一些境外组织和人员经常出现在我军事、保密单位周边，乘机盗取秘密情报和信息。如遇有可疑人员要立即报告。</a:t>
            </a:r>
            <a:endParaRPr lang="zh-CN" altLang="en-US" sz="1600" kern="0">
              <a:solidFill>
                <a:schemeClr val="tx1"/>
              </a:solidFill>
              <a:latin typeface="Arial" panose="020B0604020202020204" pitchFamily="34" charset="0"/>
              <a:ea typeface="微软雅黑" panose="020B0503020204020204" charset="-122"/>
              <a:cs typeface="+mn-ea"/>
            </a:endParaRPr>
          </a:p>
        </p:txBody>
      </p:sp>
      <p:sp>
        <p:nvSpPr>
          <p:cNvPr id="58" name="文本框 6"/>
          <p:cNvSpPr txBox="1"/>
          <p:nvPr/>
        </p:nvSpPr>
        <p:spPr>
          <a:xfrm>
            <a:off x="3047095" y="5484146"/>
            <a:ext cx="1200075" cy="396634"/>
          </a:xfrm>
          <a:prstGeom prst="rect">
            <a:avLst/>
          </a:prstGeom>
          <a:noFill/>
        </p:spPr>
        <p:txBody>
          <a:bodyPr wrap="none" lIns="91438" tIns="45719" rIns="91438" bIns="45719">
            <a:spAutoFit/>
          </a:bodyPr>
          <a:lstStyle/>
          <a:p>
            <a:pPr>
              <a:defRPr/>
            </a:pPr>
            <a:r>
              <a:rPr lang="zh-CN" altLang="en-US" sz="2000" b="1">
                <a:solidFill>
                  <a:srgbClr val="C00000"/>
                </a:solidFill>
                <a:latin typeface="微软雅黑" panose="020B0503020204020204" charset="-122"/>
                <a:ea typeface="微软雅黑" panose="020B0503020204020204" charset="-122"/>
              </a:rPr>
              <a:t>国家安全</a:t>
            </a:r>
            <a:endParaRPr lang="zh-CN" altLang="en-US" sz="2000" b="1">
              <a:solidFill>
                <a:srgbClr val="C00000"/>
              </a:solidFill>
              <a:latin typeface="微软雅黑" panose="020B0503020204020204" charset="-122"/>
              <a:ea typeface="微软雅黑" panose="020B0503020204020204" charset="-122"/>
            </a:endParaRPr>
          </a:p>
        </p:txBody>
      </p:sp>
      <p:grpSp>
        <p:nvGrpSpPr>
          <p:cNvPr id="59" name="组合 58"/>
          <p:cNvGrpSpPr/>
          <p:nvPr/>
        </p:nvGrpSpPr>
        <p:grpSpPr>
          <a:xfrm>
            <a:off x="1597897" y="3551710"/>
            <a:ext cx="1344437" cy="1346512"/>
            <a:chOff x="1854558" y="3854906"/>
            <a:chExt cx="1403797" cy="1403797"/>
          </a:xfrm>
          <a:solidFill>
            <a:srgbClr val="C00000"/>
          </a:solidFill>
        </p:grpSpPr>
        <p:sp>
          <p:nvSpPr>
            <p:cNvPr id="60" name="椭圆 59"/>
            <p:cNvSpPr/>
            <p:nvPr/>
          </p:nvSpPr>
          <p:spPr>
            <a:xfrm>
              <a:off x="1854558" y="3854906"/>
              <a:ext cx="1403797" cy="1403797"/>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300">
                <a:latin typeface="微软雅黑" panose="020B0503020204020204" charset="-122"/>
                <a:ea typeface="微软雅黑" panose="020B0503020204020204" charset="-122"/>
              </a:endParaRPr>
            </a:p>
          </p:txBody>
        </p:sp>
        <p:grpSp>
          <p:nvGrpSpPr>
            <p:cNvPr id="61" name="组合 60"/>
            <p:cNvGrpSpPr/>
            <p:nvPr/>
          </p:nvGrpSpPr>
          <p:grpSpPr>
            <a:xfrm>
              <a:off x="2340694" y="4217787"/>
              <a:ext cx="392888" cy="661931"/>
              <a:chOff x="6982613" y="4660429"/>
              <a:chExt cx="292099" cy="492124"/>
            </a:xfrm>
            <a:grpFill/>
          </p:grpSpPr>
          <p:sp>
            <p:nvSpPr>
              <p:cNvPr id="62" name="Freeform 15"/>
              <p:cNvSpPr>
                <a:spLocks noEditPoints="1"/>
              </p:cNvSpPr>
              <p:nvPr/>
            </p:nvSpPr>
            <p:spPr bwMode="auto">
              <a:xfrm>
                <a:off x="6982613" y="4660429"/>
                <a:ext cx="292099" cy="492124"/>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solidFill>
                  <a:schemeClr val="bg1"/>
                </a:solidFill>
                <a:round/>
              </a:ln>
            </p:spPr>
            <p:txBody>
              <a:bodyPr/>
              <a:lstStyle/>
              <a:p>
                <a:pPr defTabSz="913765">
                  <a:defRPr/>
                </a:pPr>
                <a:endParaRPr lang="en-US" sz="2400" kern="0">
                  <a:solidFill>
                    <a:sysClr val="windowText" lastClr="000000"/>
                  </a:solidFill>
                  <a:latin typeface="微软雅黑" panose="020B0503020204020204" charset="-122"/>
                  <a:ea typeface="微软雅黑" panose="020B0503020204020204" charset="-122"/>
                </a:endParaRPr>
              </a:p>
            </p:txBody>
          </p:sp>
          <p:sp>
            <p:nvSpPr>
              <p:cNvPr id="63" name="Freeform 16"/>
              <p:cNvSpPr>
                <a:spLocks noEditPoints="1"/>
              </p:cNvSpPr>
              <p:nvPr/>
            </p:nvSpPr>
            <p:spPr bwMode="auto">
              <a:xfrm>
                <a:off x="7006425" y="4706468"/>
                <a:ext cx="244476" cy="400050"/>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solidFill>
                  <a:schemeClr val="bg1"/>
                </a:solidFill>
                <a:round/>
              </a:ln>
            </p:spPr>
            <p:txBody>
              <a:bodyPr/>
              <a:lstStyle/>
              <a:p>
                <a:pPr defTabSz="913765">
                  <a:defRPr/>
                </a:pPr>
                <a:endParaRPr lang="en-US" sz="2400" kern="0">
                  <a:solidFill>
                    <a:sysClr val="windowText" lastClr="000000"/>
                  </a:solidFill>
                  <a:latin typeface="微软雅黑" panose="020B0503020204020204" charset="-122"/>
                  <a:ea typeface="微软雅黑" panose="020B0503020204020204" charset="-122"/>
                </a:endParaRPr>
              </a:p>
            </p:txBody>
          </p:sp>
          <p:sp>
            <p:nvSpPr>
              <p:cNvPr id="64" name="Freeform 17"/>
              <p:cNvSpPr/>
              <p:nvPr/>
            </p:nvSpPr>
            <p:spPr bwMode="auto">
              <a:xfrm>
                <a:off x="7046112" y="4827118"/>
                <a:ext cx="165100" cy="279400"/>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solidFill>
                  <a:schemeClr val="bg1"/>
                </a:solidFill>
                <a:round/>
              </a:ln>
            </p:spPr>
            <p:txBody>
              <a:bodyPr/>
              <a:lstStyle/>
              <a:p>
                <a:pPr defTabSz="913765">
                  <a:defRPr/>
                </a:pPr>
                <a:endParaRPr lang="en-US" sz="2400" kern="0">
                  <a:solidFill>
                    <a:sysClr val="windowText" lastClr="000000"/>
                  </a:solidFill>
                  <a:latin typeface="微软雅黑" panose="020B0503020204020204" charset="-122"/>
                  <a:ea typeface="微软雅黑" panose="020B0503020204020204" charset="-122"/>
                </a:endParaRPr>
              </a:p>
            </p:txBody>
          </p:sp>
        </p:grpSp>
      </p:grpSp>
      <p:sp>
        <p:nvSpPr>
          <p:cNvPr id="65" name="文本框 13"/>
          <p:cNvSpPr txBox="1"/>
          <p:nvPr/>
        </p:nvSpPr>
        <p:spPr>
          <a:xfrm>
            <a:off x="6705094" y="4149749"/>
            <a:ext cx="2865064" cy="705014"/>
          </a:xfrm>
          <a:prstGeom prst="rect">
            <a:avLst/>
          </a:prstGeom>
        </p:spPr>
        <p:txBody>
          <a:bodyPr lIns="91438" tIns="45719" rIns="91438" bIns="45719"/>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nSpc>
                <a:spcPct val="130000"/>
              </a:lnSpc>
              <a:spcBef>
                <a:spcPts val="600"/>
              </a:spcBef>
            </a:pPr>
            <a:r>
              <a:rPr lang="zh-CN" altLang="en-US" sz="1600" kern="0">
                <a:solidFill>
                  <a:schemeClr val="tx1"/>
                </a:solidFill>
                <a:latin typeface="Arial" panose="020B0604020202020204" pitchFamily="34" charset="0"/>
                <a:ea typeface="微软雅黑" panose="020B0503020204020204" charset="-122"/>
                <a:cs typeface="+mn-ea"/>
              </a:rPr>
              <a:t>一些有境外背景的组织和个人，利用一些群众不满情绪，煽动与政府对抗。遇到这些情况，应立即报告。</a:t>
            </a:r>
            <a:endParaRPr lang="zh-CN" altLang="en-US" sz="1600" kern="0">
              <a:solidFill>
                <a:schemeClr val="tx1"/>
              </a:solidFill>
              <a:latin typeface="Arial" panose="020B0604020202020204" pitchFamily="34" charset="0"/>
              <a:ea typeface="微软雅黑" panose="020B0503020204020204" charset="-122"/>
              <a:cs typeface="+mn-ea"/>
            </a:endParaRPr>
          </a:p>
        </p:txBody>
      </p:sp>
      <p:sp>
        <p:nvSpPr>
          <p:cNvPr id="66" name="文本框 14"/>
          <p:cNvSpPr txBox="1"/>
          <p:nvPr/>
        </p:nvSpPr>
        <p:spPr>
          <a:xfrm>
            <a:off x="8174052" y="5484146"/>
            <a:ext cx="1200075" cy="396634"/>
          </a:xfrm>
          <a:prstGeom prst="rect">
            <a:avLst/>
          </a:prstGeom>
          <a:noFill/>
        </p:spPr>
        <p:txBody>
          <a:bodyPr wrap="none" lIns="91438" tIns="45719" rIns="91438" bIns="45719">
            <a:spAutoFit/>
          </a:bodyPr>
          <a:lstStyle/>
          <a:p>
            <a:pPr>
              <a:defRPr/>
            </a:pPr>
            <a:r>
              <a:rPr lang="zh-CN" altLang="en-US" sz="2000" b="1">
                <a:solidFill>
                  <a:srgbClr val="C00000"/>
                </a:solidFill>
                <a:latin typeface="微软雅黑" panose="020B0503020204020204" charset="-122"/>
                <a:ea typeface="微软雅黑" panose="020B0503020204020204" charset="-122"/>
              </a:rPr>
              <a:t>国家安全</a:t>
            </a:r>
            <a:endParaRPr lang="zh-CN" altLang="en-US" sz="2000" b="1">
              <a:solidFill>
                <a:srgbClr val="C00000"/>
              </a:solidFill>
              <a:latin typeface="微软雅黑" panose="020B0503020204020204" charset="-122"/>
              <a:ea typeface="微软雅黑" panose="020B0503020204020204" charset="-122"/>
            </a:endParaRPr>
          </a:p>
        </p:txBody>
      </p:sp>
      <p:sp>
        <p:nvSpPr>
          <p:cNvPr id="67" name="文本框 15"/>
          <p:cNvSpPr txBox="1"/>
          <p:nvPr/>
        </p:nvSpPr>
        <p:spPr>
          <a:xfrm>
            <a:off x="3053444" y="1554174"/>
            <a:ext cx="2876176" cy="1008296"/>
          </a:xfrm>
          <a:prstGeom prst="rect">
            <a:avLst/>
          </a:prstGeom>
        </p:spPr>
        <p:txBody>
          <a:bodyPr lIns="91438" tIns="45719" rIns="91438" bIns="45719"/>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nSpc>
                <a:spcPct val="130000"/>
              </a:lnSpc>
              <a:spcBef>
                <a:spcPts val="600"/>
              </a:spcBef>
            </a:pPr>
            <a:r>
              <a:rPr lang="zh-CN" altLang="en-US" sz="1600" kern="0">
                <a:solidFill>
                  <a:schemeClr val="tx1"/>
                </a:solidFill>
                <a:latin typeface="Arial" panose="020B0604020202020204" pitchFamily="34" charset="0"/>
                <a:ea typeface="微软雅黑" panose="020B0503020204020204" charset="-122"/>
                <a:cs typeface="+mn-ea"/>
              </a:rPr>
              <a:t>一些可疑人员未经批准到内部作调查，进行科技、经济、企业等情况搜集。发现这种情况不能随意提供，并向当地公安机关或国家安全机关报告。</a:t>
            </a:r>
            <a:endParaRPr lang="zh-CN" altLang="en-US" sz="1600" kern="0">
              <a:solidFill>
                <a:schemeClr val="tx1"/>
              </a:solidFill>
              <a:latin typeface="Arial" panose="020B0604020202020204" pitchFamily="34" charset="0"/>
              <a:ea typeface="微软雅黑" panose="020B0503020204020204" charset="-122"/>
              <a:cs typeface="+mn-ea"/>
            </a:endParaRPr>
          </a:p>
        </p:txBody>
      </p:sp>
      <p:sp>
        <p:nvSpPr>
          <p:cNvPr id="68" name="文本框 16"/>
          <p:cNvSpPr txBox="1"/>
          <p:nvPr/>
        </p:nvSpPr>
        <p:spPr>
          <a:xfrm>
            <a:off x="3059793" y="1077813"/>
            <a:ext cx="1200075" cy="396634"/>
          </a:xfrm>
          <a:prstGeom prst="rect">
            <a:avLst/>
          </a:prstGeom>
          <a:noFill/>
        </p:spPr>
        <p:txBody>
          <a:bodyPr wrap="none" lIns="91438" tIns="45719" rIns="91438" bIns="45719">
            <a:spAutoFit/>
          </a:bodyPr>
          <a:lstStyle/>
          <a:p>
            <a:pPr defTabSz="913765">
              <a:defRPr/>
            </a:pPr>
            <a:r>
              <a:rPr lang="zh-CN" altLang="en-US" sz="2000" b="1">
                <a:solidFill>
                  <a:srgbClr val="C00000"/>
                </a:solidFill>
                <a:latin typeface="微软雅黑" panose="020B0503020204020204" charset="-122"/>
                <a:ea typeface="微软雅黑" panose="020B0503020204020204" charset="-122"/>
              </a:rPr>
              <a:t>国家安全</a:t>
            </a:r>
            <a:endParaRPr lang="zh-CN" altLang="en-US" sz="2000" b="1">
              <a:solidFill>
                <a:srgbClr val="C00000"/>
              </a:solidFill>
              <a:latin typeface="微软雅黑" panose="020B0503020204020204" charset="-122"/>
              <a:ea typeface="微软雅黑" panose="020B0503020204020204" charset="-122"/>
            </a:endParaRPr>
          </a:p>
        </p:txBody>
      </p:sp>
      <p:sp>
        <p:nvSpPr>
          <p:cNvPr id="69" name="文本框 17"/>
          <p:cNvSpPr txBox="1"/>
          <p:nvPr/>
        </p:nvSpPr>
        <p:spPr>
          <a:xfrm>
            <a:off x="6616918" y="1554174"/>
            <a:ext cx="2865064" cy="1163908"/>
          </a:xfrm>
          <a:prstGeom prst="rect">
            <a:avLst/>
          </a:prstGeom>
        </p:spPr>
        <p:txBody>
          <a:bodyPr lIns="91438" tIns="45719" rIns="91438" bIns="45719"/>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nSpc>
                <a:spcPct val="120000"/>
              </a:lnSpc>
            </a:pPr>
            <a:r>
              <a:rPr lang="zh-CN" altLang="en-US" sz="1600" kern="0">
                <a:solidFill>
                  <a:schemeClr val="tx1"/>
                </a:solidFill>
                <a:latin typeface="Arial" panose="020B0604020202020204" pitchFamily="34" charset="0"/>
                <a:ea typeface="微软雅黑" panose="020B0503020204020204" charset="-122"/>
                <a:cs typeface="+mn-ea"/>
              </a:rPr>
              <a:t>警惕境外电台、电视、网络等传媒的煽动、造谣。</a:t>
            </a:r>
            <a:endParaRPr lang="zh-CN" altLang="en-US" sz="1600" kern="0">
              <a:solidFill>
                <a:schemeClr val="tx1"/>
              </a:solidFill>
              <a:latin typeface="Arial" panose="020B0604020202020204" pitchFamily="34" charset="0"/>
              <a:ea typeface="微软雅黑" panose="020B0503020204020204" charset="-122"/>
              <a:cs typeface="+mn-ea"/>
            </a:endParaRPr>
          </a:p>
        </p:txBody>
      </p:sp>
      <p:sp>
        <p:nvSpPr>
          <p:cNvPr id="70" name="文本框 18"/>
          <p:cNvSpPr txBox="1"/>
          <p:nvPr/>
        </p:nvSpPr>
        <p:spPr>
          <a:xfrm>
            <a:off x="8186751" y="1077813"/>
            <a:ext cx="1200075" cy="396634"/>
          </a:xfrm>
          <a:prstGeom prst="rect">
            <a:avLst/>
          </a:prstGeom>
          <a:noFill/>
        </p:spPr>
        <p:txBody>
          <a:bodyPr wrap="none" lIns="91438" tIns="45719" rIns="91438" bIns="45719">
            <a:spAutoFit/>
          </a:bodyPr>
          <a:lstStyle/>
          <a:p>
            <a:pPr>
              <a:defRPr/>
            </a:pPr>
            <a:r>
              <a:rPr lang="zh-CN" altLang="en-US" sz="2000" b="1">
                <a:solidFill>
                  <a:srgbClr val="C00000"/>
                </a:solidFill>
                <a:latin typeface="微软雅黑" panose="020B0503020204020204" charset="-122"/>
                <a:ea typeface="微软雅黑" panose="020B0503020204020204" charset="-122"/>
              </a:rPr>
              <a:t>国家安全</a:t>
            </a:r>
            <a:endParaRPr lang="zh-CN" altLang="en-US" sz="2000" b="1">
              <a:solidFill>
                <a:srgbClr val="C00000"/>
              </a:solidFill>
              <a:latin typeface="微软雅黑" panose="020B0503020204020204" charset="-122"/>
              <a:ea typeface="微软雅黑" panose="020B0503020204020204" charset="-122"/>
            </a:endParaRPr>
          </a:p>
        </p:txBody>
      </p:sp>
      <p:grpSp>
        <p:nvGrpSpPr>
          <p:cNvPr id="71" name="组合 70"/>
          <p:cNvGrpSpPr/>
          <p:nvPr/>
        </p:nvGrpSpPr>
        <p:grpSpPr>
          <a:xfrm>
            <a:off x="9596267" y="3551710"/>
            <a:ext cx="1346025" cy="1346512"/>
            <a:chOff x="8886420" y="3854906"/>
            <a:chExt cx="1403797" cy="1403797"/>
          </a:xfrm>
          <a:solidFill>
            <a:srgbClr val="C00000"/>
          </a:solidFill>
        </p:grpSpPr>
        <p:sp>
          <p:nvSpPr>
            <p:cNvPr id="72" name="椭圆 71"/>
            <p:cNvSpPr/>
            <p:nvPr/>
          </p:nvSpPr>
          <p:spPr>
            <a:xfrm>
              <a:off x="8886420" y="3854906"/>
              <a:ext cx="1403797" cy="1403797"/>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300">
                <a:latin typeface="微软雅黑" panose="020B0503020204020204" charset="-122"/>
                <a:ea typeface="微软雅黑" panose="020B0503020204020204" charset="-122"/>
              </a:endParaRPr>
            </a:p>
          </p:txBody>
        </p:sp>
        <p:sp>
          <p:nvSpPr>
            <p:cNvPr id="73" name="Freeform 12"/>
            <p:cNvSpPr>
              <a:spLocks noEditPoints="1"/>
            </p:cNvSpPr>
            <p:nvPr/>
          </p:nvSpPr>
          <p:spPr bwMode="auto">
            <a:xfrm>
              <a:off x="9366492" y="4217444"/>
              <a:ext cx="471796" cy="667134"/>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grpFill/>
            <a:ln w="9525">
              <a:solidFill>
                <a:schemeClr val="bg1"/>
              </a:solidFill>
              <a:round/>
            </a:ln>
          </p:spPr>
          <p:txBody>
            <a:bodyPr/>
            <a:lstStyle/>
            <a:p>
              <a:pPr defTabSz="913765">
                <a:defRPr/>
              </a:pPr>
              <a:endParaRPr lang="en-US" sz="2400" kern="0">
                <a:solidFill>
                  <a:sysClr val="windowText" lastClr="000000"/>
                </a:solidFill>
                <a:latin typeface="微软雅黑" panose="020B0503020204020204" charset="-122"/>
                <a:ea typeface="微软雅黑" panose="020B0503020204020204" charset="-122"/>
              </a:endParaRPr>
            </a:p>
          </p:txBody>
        </p:sp>
      </p:grpSp>
      <p:grpSp>
        <p:nvGrpSpPr>
          <p:cNvPr id="74" name="组合 73"/>
          <p:cNvGrpSpPr/>
          <p:nvPr/>
        </p:nvGrpSpPr>
        <p:grpSpPr>
          <a:xfrm>
            <a:off x="1597897" y="2049588"/>
            <a:ext cx="1344437" cy="1344925"/>
            <a:chOff x="1854558" y="1736117"/>
            <a:chExt cx="1403797" cy="1403797"/>
          </a:xfrm>
          <a:solidFill>
            <a:srgbClr val="C00000"/>
          </a:solidFill>
        </p:grpSpPr>
        <p:sp>
          <p:nvSpPr>
            <p:cNvPr id="75" name="椭圆 74"/>
            <p:cNvSpPr/>
            <p:nvPr/>
          </p:nvSpPr>
          <p:spPr>
            <a:xfrm>
              <a:off x="1854558" y="1736117"/>
              <a:ext cx="1403797" cy="1403797"/>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300">
                <a:latin typeface="微软雅黑" panose="020B0503020204020204" charset="-122"/>
                <a:ea typeface="微软雅黑" panose="020B0503020204020204" charset="-122"/>
              </a:endParaRPr>
            </a:p>
          </p:txBody>
        </p:sp>
        <p:grpSp>
          <p:nvGrpSpPr>
            <p:cNvPr id="76" name="组合 24"/>
            <p:cNvGrpSpPr/>
            <p:nvPr/>
          </p:nvGrpSpPr>
          <p:grpSpPr>
            <a:xfrm>
              <a:off x="2137516" y="2060331"/>
              <a:ext cx="799244" cy="731504"/>
              <a:chOff x="2158354" y="2417495"/>
              <a:chExt cx="550987" cy="504288"/>
            </a:xfrm>
            <a:grpFill/>
          </p:grpSpPr>
          <p:sp>
            <p:nvSpPr>
              <p:cNvPr id="77" name="Freeform 26"/>
              <p:cNvSpPr>
                <a:spLocks noEditPoints="1"/>
              </p:cNvSpPr>
              <p:nvPr/>
            </p:nvSpPr>
            <p:spPr bwMode="auto">
              <a:xfrm>
                <a:off x="2158666" y="2417930"/>
                <a:ext cx="357625" cy="358767"/>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grpFill/>
              <a:ln w="9525">
                <a:solidFill>
                  <a:schemeClr val="bg1"/>
                </a:solidFill>
                <a:round/>
              </a:ln>
            </p:spPr>
            <p:txBody>
              <a:bodyPr/>
              <a:lstStyle/>
              <a:p>
                <a:pPr defTabSz="913765">
                  <a:defRPr/>
                </a:pPr>
                <a:endParaRPr lang="da-DK" sz="2400" kern="0">
                  <a:solidFill>
                    <a:sysClr val="windowText" lastClr="000000"/>
                  </a:solidFill>
                  <a:latin typeface="微软雅黑" panose="020B0503020204020204" charset="-122"/>
                  <a:ea typeface="微软雅黑" panose="020B0503020204020204" charset="-122"/>
                </a:endParaRPr>
              </a:p>
            </p:txBody>
          </p:sp>
          <p:sp>
            <p:nvSpPr>
              <p:cNvPr id="78" name="Freeform 27"/>
              <p:cNvSpPr>
                <a:spLocks noEditPoints="1"/>
              </p:cNvSpPr>
              <p:nvPr/>
            </p:nvSpPr>
            <p:spPr bwMode="auto">
              <a:xfrm>
                <a:off x="2454593" y="2665868"/>
                <a:ext cx="254793" cy="255936"/>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grpFill/>
              <a:ln w="9525">
                <a:solidFill>
                  <a:schemeClr val="bg1"/>
                </a:solidFill>
                <a:round/>
              </a:ln>
            </p:spPr>
            <p:txBody>
              <a:bodyPr/>
              <a:lstStyle/>
              <a:p>
                <a:pPr defTabSz="913765">
                  <a:defRPr/>
                </a:pPr>
                <a:endParaRPr lang="da-DK" sz="2400" kern="0">
                  <a:solidFill>
                    <a:sysClr val="windowText" lastClr="000000"/>
                  </a:solidFill>
                  <a:latin typeface="微软雅黑" panose="020B0503020204020204" charset="-122"/>
                  <a:ea typeface="微软雅黑" panose="020B0503020204020204" charset="-122"/>
                </a:endParaRPr>
              </a:p>
            </p:txBody>
          </p:sp>
        </p:grpSp>
      </p:grpSp>
      <p:grpSp>
        <p:nvGrpSpPr>
          <p:cNvPr id="79" name="组合 78"/>
          <p:cNvGrpSpPr/>
          <p:nvPr/>
        </p:nvGrpSpPr>
        <p:grpSpPr>
          <a:xfrm>
            <a:off x="9596267" y="2049588"/>
            <a:ext cx="1346025" cy="1344925"/>
            <a:chOff x="8886420" y="1736117"/>
            <a:chExt cx="1403797" cy="1403797"/>
          </a:xfrm>
          <a:solidFill>
            <a:srgbClr val="C00000"/>
          </a:solidFill>
        </p:grpSpPr>
        <p:sp>
          <p:nvSpPr>
            <p:cNvPr id="80" name="椭圆 79"/>
            <p:cNvSpPr/>
            <p:nvPr/>
          </p:nvSpPr>
          <p:spPr>
            <a:xfrm>
              <a:off x="8886420" y="1736117"/>
              <a:ext cx="1403797" cy="1403797"/>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300">
                <a:latin typeface="微软雅黑" panose="020B0503020204020204" charset="-122"/>
                <a:ea typeface="微软雅黑" panose="020B0503020204020204" charset="-122"/>
              </a:endParaRPr>
            </a:p>
          </p:txBody>
        </p:sp>
        <p:sp>
          <p:nvSpPr>
            <p:cNvPr id="81" name="Freeform 41"/>
            <p:cNvSpPr>
              <a:spLocks noEditPoints="1"/>
            </p:cNvSpPr>
            <p:nvPr/>
          </p:nvSpPr>
          <p:spPr bwMode="auto">
            <a:xfrm>
              <a:off x="9250613" y="2120628"/>
              <a:ext cx="662168" cy="532018"/>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7">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grpFill/>
            <a:ln w="9525">
              <a:solidFill>
                <a:schemeClr val="bg1"/>
              </a:solidFill>
              <a:round/>
            </a:ln>
          </p:spPr>
          <p:txBody>
            <a:bodyPr/>
            <a:lstStyle/>
            <a:p>
              <a:pPr defTabSz="913765">
                <a:defRPr/>
              </a:pPr>
              <a:endParaRPr lang="en-US" sz="2400" kern="0">
                <a:solidFill>
                  <a:sysClr val="windowText" lastClr="000000"/>
                </a:solidFill>
                <a:latin typeface="微软雅黑" panose="020B0503020204020204" charset="-122"/>
                <a:ea typeface="微软雅黑" panose="020B0503020204020204" charset="-122"/>
              </a:endParaRPr>
            </a:p>
          </p:txBody>
        </p:sp>
      </p:grpSp>
      <p:sp>
        <p:nvSpPr>
          <p:cNvPr id="82" name="灯片编号占位符 3"/>
          <p:cNvSpPr>
            <a:spLocks noGrp="1"/>
          </p:cNvSpPr>
          <p:nvPr>
            <p:ph type="sldNum" sz="quarter" idx="12"/>
          </p:nvPr>
        </p:nvSpPr>
        <p:spPr/>
        <p:txBody>
          <a:bodyPr/>
          <a:lstStyle/>
          <a:p>
            <a:fld id="{CF976D21-FA5E-4521-B900-2C52AA9A1A21}" type="slidenum">
              <a:rPr lang="zh-CN" altLang="en-US" smtClean="0"/>
            </a:fld>
            <a:endParaRPr lang="zh-CN" altLang="en-US"/>
          </a:p>
        </p:txBody>
      </p:sp>
      <p:sp>
        <p:nvSpPr>
          <p:cNvPr id="83" name="页脚占位符 2"/>
          <p:cNvSpPr>
            <a:spLocks noGrp="1"/>
          </p:cNvSpPr>
          <p:nvPr>
            <p:ph type="ftr" sz="quarter" idx="11"/>
          </p:nvPr>
        </p:nvSpPr>
        <p:spPr/>
        <p:txBody>
          <a:bodyPr/>
          <a:lstStyle/>
          <a:p>
            <a:r>
              <a:rPr lang="zh-CN" altLang="en-US"/>
              <a:t>.</a:t>
            </a:r>
            <a:endParaRPr lang="zh-CN" altLang="en-US"/>
          </a:p>
        </p:txBody>
      </p:sp>
    </p:spTree>
  </p:cSld>
  <p:clrMapOvr>
    <a:masterClrMapping/>
  </p:clrMapOvr>
  <p:transition spd="med" advTm="3000">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圆角 17"/>
          <p:cNvSpPr/>
          <p:nvPr/>
        </p:nvSpPr>
        <p:spPr>
          <a:xfrm>
            <a:off x="571500" y="419100"/>
            <a:ext cx="11134725" cy="6248400"/>
          </a:xfrm>
          <a:prstGeom prst="round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charset="-122"/>
            </a:endParaRPr>
          </a:p>
        </p:txBody>
      </p:sp>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5456074" cy="2570480"/>
          </a:xfrm>
          <a:prstGeom prst="rect">
            <a:avLst/>
          </a:prstGeom>
        </p:spPr>
      </p:pic>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10962"/>
            <a:ext cx="12192000" cy="1659887"/>
          </a:xfrm>
          <a:prstGeom prst="rect">
            <a:avLst/>
          </a:prstGeom>
        </p:spPr>
      </p:pic>
      <p:grpSp>
        <p:nvGrpSpPr>
          <p:cNvPr id="34" name="组合 33"/>
          <p:cNvGrpSpPr/>
          <p:nvPr/>
        </p:nvGrpSpPr>
        <p:grpSpPr>
          <a:xfrm>
            <a:off x="1412671" y="1975523"/>
            <a:ext cx="3181707" cy="1704325"/>
            <a:chOff x="1150359" y="1728022"/>
            <a:chExt cx="2386591" cy="1277946"/>
          </a:xfrm>
        </p:grpSpPr>
        <p:sp>
          <p:nvSpPr>
            <p:cNvPr id="35" name="Shape 14700"/>
            <p:cNvSpPr/>
            <p:nvPr/>
          </p:nvSpPr>
          <p:spPr>
            <a:xfrm>
              <a:off x="1150359" y="1829622"/>
              <a:ext cx="1406823" cy="1189632"/>
            </a:xfrm>
            <a:prstGeom prst="rect">
              <a:avLst/>
            </a:prstGeom>
            <a:noFill/>
            <a:ln w="12700" cap="flat">
              <a:noFill/>
              <a:miter lim="400000"/>
            </a:ln>
            <a:effectLst/>
          </p:spPr>
          <p:txBody>
            <a:bodyPr wrap="square" lIns="0" tIns="0" rIns="0" bIns="0" numCol="1" anchor="t">
              <a:spAutoFit/>
            </a:bodyPr>
            <a:lstStyle>
              <a:lvl1pPr>
                <a:defRPr sz="800">
                  <a:solidFill>
                    <a:srgbClr val="000000">
                      <a:alpha val="50000"/>
                    </a:srgbClr>
                  </a:solidFill>
                  <a:uFill>
                    <a:solidFill>
                      <a:srgbClr val="000000">
                        <a:alpha val="50000"/>
                      </a:srgbClr>
                    </a:solidFill>
                  </a:uFill>
                  <a:latin typeface="Roboto Condensed" panose="02000000000000000000"/>
                  <a:ea typeface="Roboto Condensed" panose="02000000000000000000"/>
                  <a:cs typeface="Roboto Condensed" panose="02000000000000000000"/>
                  <a:sym typeface="Roboto Condensed" panose="02000000000000000000"/>
                </a:defRPr>
              </a:lvl1pPr>
            </a:lstStyle>
            <a:p>
              <a:pPr>
                <a:lnSpc>
                  <a:spcPct val="130000"/>
                </a:lnSpc>
                <a:spcBef>
                  <a:spcPts val="600"/>
                </a:spcBef>
              </a:pPr>
              <a:r>
                <a:rPr lang="zh-CN" altLang="en-US" sz="1600" kern="0">
                  <a:solidFill>
                    <a:schemeClr val="tx1"/>
                  </a:solidFill>
                  <a:latin typeface="Arial" panose="020B0604020202020204" pitchFamily="34" charset="0"/>
                  <a:ea typeface="微软雅黑" panose="020B0503020204020204" charset="-122"/>
                  <a:cs typeface="+mn-ea"/>
                </a:rPr>
                <a:t>拾获属于国家秘密的文件、资料和其他物品，应当及时送交有关机关、单位或保密工作部门。</a:t>
              </a:r>
              <a:endParaRPr lang="zh-CN" altLang="en-US" sz="1600" kern="0">
                <a:solidFill>
                  <a:schemeClr val="tx1"/>
                </a:solidFill>
                <a:latin typeface="Arial" panose="020B0604020202020204" pitchFamily="34" charset="0"/>
                <a:ea typeface="微软雅黑" panose="020B0503020204020204" charset="-122"/>
                <a:cs typeface="+mn-ea"/>
              </a:endParaRPr>
            </a:p>
          </p:txBody>
        </p:sp>
        <p:sp>
          <p:nvSpPr>
            <p:cNvPr id="37" name="Shape 14709"/>
            <p:cNvSpPr/>
            <p:nvPr/>
          </p:nvSpPr>
          <p:spPr>
            <a:xfrm>
              <a:off x="2103170" y="1728022"/>
              <a:ext cx="1433780" cy="1"/>
            </a:xfrm>
            <a:prstGeom prst="line">
              <a:avLst/>
            </a:prstGeom>
            <a:ln w="6350">
              <a:solidFill>
                <a:schemeClr val="bg1">
                  <a:lumMod val="75000"/>
                </a:schemeClr>
              </a:solidFill>
              <a:prstDash val="dash"/>
              <a:round/>
              <a:headEnd type="oval"/>
            </a:ln>
          </p:spPr>
          <p:txBody>
            <a:bodyPr lIns="0" tIns="0" rIns="0" bIns="0"/>
            <a:lstStyle/>
            <a:p>
              <a:pPr lvl="0">
                <a:defRPr sz="1200">
                  <a:uFillTx/>
                  <a:latin typeface="+mj-lt"/>
                  <a:ea typeface="+mj-ea"/>
                  <a:cs typeface="+mj-cs"/>
                  <a:sym typeface="Helvetica"/>
                </a:defRPr>
              </a:pPr>
              <a:endParaRPr>
                <a:ea typeface="微软雅黑" panose="020B0503020204020204" charset="-122"/>
                <a:cs typeface="+mn-ea"/>
                <a:sym typeface="+mn-lt"/>
              </a:endParaRPr>
            </a:p>
          </p:txBody>
        </p:sp>
      </p:grpSp>
      <p:grpSp>
        <p:nvGrpSpPr>
          <p:cNvPr id="38" name="组合 37"/>
          <p:cNvGrpSpPr/>
          <p:nvPr/>
        </p:nvGrpSpPr>
        <p:grpSpPr>
          <a:xfrm>
            <a:off x="1414364" y="4312668"/>
            <a:ext cx="3103824" cy="1585654"/>
            <a:chOff x="1151629" y="3480477"/>
            <a:chExt cx="2328171" cy="1188965"/>
          </a:xfrm>
        </p:grpSpPr>
        <p:sp>
          <p:nvSpPr>
            <p:cNvPr id="40" name="Shape 14698"/>
            <p:cNvSpPr/>
            <p:nvPr/>
          </p:nvSpPr>
          <p:spPr>
            <a:xfrm>
              <a:off x="1151629" y="3580790"/>
              <a:ext cx="1893095" cy="1098123"/>
            </a:xfrm>
            <a:prstGeom prst="rect">
              <a:avLst/>
            </a:prstGeom>
            <a:noFill/>
            <a:ln w="12700" cap="flat">
              <a:noFill/>
              <a:miter lim="400000"/>
            </a:ln>
            <a:effectLst/>
          </p:spPr>
          <p:txBody>
            <a:bodyPr wrap="square" lIns="0" tIns="0" rIns="0" bIns="0" numCol="1" anchor="t">
              <a:spAutoFit/>
            </a:bodyPr>
            <a:lstStyle/>
            <a:p>
              <a:pPr>
                <a:lnSpc>
                  <a:spcPct val="120000"/>
                </a:lnSpc>
              </a:pPr>
              <a:r>
                <a:rPr lang="zh-CN" altLang="en-US" sz="1600" kern="0">
                  <a:latin typeface="Arial" panose="020B0604020202020204" pitchFamily="34" charset="0"/>
                  <a:ea typeface="微软雅黑" panose="020B0503020204020204" charset="-122"/>
                  <a:cs typeface="+mn-ea"/>
                </a:rPr>
                <a:t>发现有人买卖属于国家秘密的文件、资料和其他物品，应当及时报告保密工作部门或者国家安全机关、公安机关处理。</a:t>
              </a:r>
              <a:endParaRPr lang="zh-CN" altLang="en-US" sz="1600" kern="0">
                <a:latin typeface="Arial" panose="020B0604020202020204" pitchFamily="34" charset="0"/>
                <a:ea typeface="微软雅黑" panose="020B0503020204020204" charset="-122"/>
                <a:cs typeface="+mn-ea"/>
              </a:endParaRPr>
            </a:p>
          </p:txBody>
        </p:sp>
        <p:sp>
          <p:nvSpPr>
            <p:cNvPr id="41" name="Shape 14710"/>
            <p:cNvSpPr/>
            <p:nvPr/>
          </p:nvSpPr>
          <p:spPr>
            <a:xfrm>
              <a:off x="2155547" y="3480477"/>
              <a:ext cx="1324253" cy="1"/>
            </a:xfrm>
            <a:prstGeom prst="line">
              <a:avLst/>
            </a:prstGeom>
            <a:ln w="6350">
              <a:solidFill>
                <a:schemeClr val="bg1">
                  <a:lumMod val="75000"/>
                </a:schemeClr>
              </a:solidFill>
              <a:prstDash val="dash"/>
              <a:round/>
              <a:headEnd type="oval"/>
            </a:ln>
          </p:spPr>
          <p:txBody>
            <a:bodyPr lIns="0" tIns="0" rIns="0" bIns="0"/>
            <a:lstStyle/>
            <a:p>
              <a:pPr lvl="0">
                <a:defRPr sz="1200">
                  <a:uFillTx/>
                  <a:latin typeface="+mj-lt"/>
                  <a:ea typeface="+mj-ea"/>
                  <a:cs typeface="+mj-cs"/>
                  <a:sym typeface="Helvetica"/>
                </a:defRPr>
              </a:pPr>
              <a:endParaRPr>
                <a:ea typeface="微软雅黑" panose="020B0503020204020204" charset="-122"/>
                <a:cs typeface="+mn-ea"/>
                <a:sym typeface="+mn-lt"/>
              </a:endParaRPr>
            </a:p>
          </p:txBody>
        </p:sp>
      </p:grpSp>
      <p:grpSp>
        <p:nvGrpSpPr>
          <p:cNvPr id="42" name="组合 41"/>
          <p:cNvGrpSpPr/>
          <p:nvPr/>
        </p:nvGrpSpPr>
        <p:grpSpPr>
          <a:xfrm>
            <a:off x="6999012" y="1891325"/>
            <a:ext cx="3703074" cy="1384238"/>
            <a:chOff x="5610757" y="1728022"/>
            <a:chExt cx="2777667" cy="1037939"/>
          </a:xfrm>
        </p:grpSpPr>
        <p:sp>
          <p:nvSpPr>
            <p:cNvPr id="44" name="Shape 14707"/>
            <p:cNvSpPr/>
            <p:nvPr/>
          </p:nvSpPr>
          <p:spPr>
            <a:xfrm>
              <a:off x="6693219" y="1829622"/>
              <a:ext cx="1696901" cy="951707"/>
            </a:xfrm>
            <a:prstGeom prst="rect">
              <a:avLst/>
            </a:prstGeom>
            <a:noFill/>
            <a:ln w="12700" cap="flat">
              <a:noFill/>
              <a:miter lim="400000"/>
            </a:ln>
            <a:effectLst/>
          </p:spPr>
          <p:txBody>
            <a:bodyPr wrap="square" lIns="0" tIns="0" rIns="0" bIns="0" numCol="1" anchor="t">
              <a:spAutoFit/>
            </a:bodyPr>
            <a:lstStyle/>
            <a:p>
              <a:pPr>
                <a:lnSpc>
                  <a:spcPct val="130000"/>
                </a:lnSpc>
                <a:spcBef>
                  <a:spcPts val="600"/>
                </a:spcBef>
              </a:pPr>
              <a:r>
                <a:rPr lang="zh-CN" altLang="en-US" sz="1600" kern="0">
                  <a:latin typeface="Arial" panose="020B0604020202020204" pitchFamily="34" charset="0"/>
                  <a:ea typeface="微软雅黑" panose="020B0503020204020204" charset="-122"/>
                  <a:cs typeface="+mn-ea"/>
                </a:rPr>
                <a:t>发现有人盗窃、抢夺属于国家秘密的文件、资料和其他物品，有权制止，并应当立即报告。</a:t>
              </a:r>
              <a:endParaRPr lang="zh-CN" altLang="en-US" sz="1600" kern="0">
                <a:latin typeface="Arial" panose="020B0604020202020204" pitchFamily="34" charset="0"/>
                <a:ea typeface="微软雅黑" panose="020B0503020204020204" charset="-122"/>
                <a:cs typeface="+mn-ea"/>
              </a:endParaRPr>
            </a:p>
          </p:txBody>
        </p:sp>
        <p:sp>
          <p:nvSpPr>
            <p:cNvPr id="45" name="Shape 14711"/>
            <p:cNvSpPr/>
            <p:nvPr/>
          </p:nvSpPr>
          <p:spPr>
            <a:xfrm flipH="1">
              <a:off x="5610757" y="1728022"/>
              <a:ext cx="1462098" cy="1"/>
            </a:xfrm>
            <a:prstGeom prst="line">
              <a:avLst/>
            </a:prstGeom>
            <a:ln w="6350">
              <a:solidFill>
                <a:schemeClr val="bg1">
                  <a:lumMod val="75000"/>
                </a:schemeClr>
              </a:solidFill>
              <a:prstDash val="dash"/>
              <a:round/>
              <a:headEnd type="oval"/>
            </a:ln>
          </p:spPr>
          <p:txBody>
            <a:bodyPr lIns="0" tIns="0" rIns="0" bIns="0"/>
            <a:lstStyle/>
            <a:p>
              <a:pPr lvl="0">
                <a:defRPr sz="1200">
                  <a:uFillTx/>
                  <a:latin typeface="+mj-lt"/>
                  <a:ea typeface="+mj-ea"/>
                  <a:cs typeface="+mj-cs"/>
                  <a:sym typeface="Helvetica"/>
                </a:defRPr>
              </a:pPr>
              <a:endParaRPr>
                <a:ea typeface="微软雅黑" panose="020B0503020204020204" charset="-122"/>
                <a:cs typeface="+mn-ea"/>
                <a:sym typeface="+mn-lt"/>
              </a:endParaRPr>
            </a:p>
          </p:txBody>
        </p:sp>
      </p:grpSp>
      <p:grpSp>
        <p:nvGrpSpPr>
          <p:cNvPr id="46" name="组合 45"/>
          <p:cNvGrpSpPr/>
          <p:nvPr/>
        </p:nvGrpSpPr>
        <p:grpSpPr>
          <a:xfrm>
            <a:off x="7106711" y="4254680"/>
            <a:ext cx="3639378" cy="1121803"/>
            <a:chOff x="5610757" y="3436994"/>
            <a:chExt cx="2729889" cy="841157"/>
          </a:xfrm>
        </p:grpSpPr>
        <p:sp>
          <p:nvSpPr>
            <p:cNvPr id="48" name="Shape 14704"/>
            <p:cNvSpPr/>
            <p:nvPr/>
          </p:nvSpPr>
          <p:spPr>
            <a:xfrm>
              <a:off x="6571952" y="3581823"/>
              <a:ext cx="1770463" cy="713780"/>
            </a:xfrm>
            <a:prstGeom prst="rect">
              <a:avLst/>
            </a:prstGeom>
            <a:noFill/>
            <a:ln w="12700" cap="flat">
              <a:noFill/>
              <a:miter lim="400000"/>
            </a:ln>
            <a:effectLst/>
          </p:spPr>
          <p:txBody>
            <a:bodyPr wrap="square" lIns="0" tIns="0" rIns="0" bIns="0" numCol="1" anchor="t">
              <a:spAutoFit/>
            </a:bodyPr>
            <a:lstStyle/>
            <a:p>
              <a:pPr>
                <a:lnSpc>
                  <a:spcPct val="130000"/>
                </a:lnSpc>
                <a:spcBef>
                  <a:spcPts val="600"/>
                </a:spcBef>
              </a:pPr>
              <a:r>
                <a:rPr lang="zh-CN" altLang="en-US" sz="1600" kern="0">
                  <a:latin typeface="Arial" panose="020B0604020202020204" pitchFamily="34" charset="0"/>
                  <a:ea typeface="微软雅黑" panose="020B0503020204020204" charset="-122"/>
                  <a:cs typeface="+mn-ea"/>
                </a:rPr>
                <a:t>发现泄露或可能泄露国家秘密的线索，应当及时向国家安全机关举报。</a:t>
              </a:r>
              <a:endParaRPr lang="zh-CN" altLang="en-US" sz="1600" kern="0">
                <a:latin typeface="Arial" panose="020B0604020202020204" pitchFamily="34" charset="0"/>
                <a:ea typeface="微软雅黑" panose="020B0503020204020204" charset="-122"/>
                <a:cs typeface="+mn-ea"/>
              </a:endParaRPr>
            </a:p>
          </p:txBody>
        </p:sp>
        <p:sp>
          <p:nvSpPr>
            <p:cNvPr id="49" name="Shape 14712"/>
            <p:cNvSpPr/>
            <p:nvPr/>
          </p:nvSpPr>
          <p:spPr>
            <a:xfrm flipH="1">
              <a:off x="5610757" y="3436994"/>
              <a:ext cx="1462100" cy="1"/>
            </a:xfrm>
            <a:prstGeom prst="line">
              <a:avLst/>
            </a:prstGeom>
            <a:ln w="6350">
              <a:solidFill>
                <a:schemeClr val="bg1">
                  <a:lumMod val="75000"/>
                </a:schemeClr>
              </a:solidFill>
              <a:prstDash val="dash"/>
              <a:round/>
              <a:headEnd type="oval"/>
            </a:ln>
          </p:spPr>
          <p:txBody>
            <a:bodyPr lIns="0" tIns="0" rIns="0" bIns="0"/>
            <a:lstStyle/>
            <a:p>
              <a:pPr lvl="0">
                <a:defRPr sz="1200">
                  <a:uFillTx/>
                  <a:latin typeface="+mj-lt"/>
                  <a:ea typeface="+mj-ea"/>
                  <a:cs typeface="+mj-cs"/>
                  <a:sym typeface="Helvetica"/>
                </a:defRPr>
              </a:pPr>
              <a:endParaRPr>
                <a:ea typeface="微软雅黑" panose="020B0503020204020204" charset="-122"/>
                <a:cs typeface="+mn-ea"/>
                <a:sym typeface="+mn-lt"/>
              </a:endParaRPr>
            </a:p>
          </p:txBody>
        </p:sp>
      </p:grpSp>
      <p:sp>
        <p:nvSpPr>
          <p:cNvPr id="50" name="Shape 14713"/>
          <p:cNvSpPr/>
          <p:nvPr/>
        </p:nvSpPr>
        <p:spPr>
          <a:xfrm>
            <a:off x="5622653" y="3127489"/>
            <a:ext cx="649603" cy="639605"/>
          </a:xfrm>
          <a:custGeom>
            <a:avLst/>
            <a:gdLst/>
            <a:ahLst/>
            <a:cxnLst>
              <a:cxn ang="0">
                <a:pos x="wd2" y="hd2"/>
              </a:cxn>
              <a:cxn ang="5400000">
                <a:pos x="wd2" y="hd2"/>
              </a:cxn>
              <a:cxn ang="10800000">
                <a:pos x="wd2" y="hd2"/>
              </a:cxn>
              <a:cxn ang="16200000">
                <a:pos x="wd2" y="hd2"/>
              </a:cxn>
            </a:cxnLst>
            <a:rect l="0" t="0" r="r" b="b"/>
            <a:pathLst>
              <a:path w="21600" h="21600" extrusionOk="0">
                <a:moveTo>
                  <a:pt x="21234" y="13034"/>
                </a:moveTo>
                <a:cubicBezTo>
                  <a:pt x="20136" y="17876"/>
                  <a:pt x="15742" y="21600"/>
                  <a:pt x="10617" y="21600"/>
                </a:cubicBezTo>
                <a:cubicBezTo>
                  <a:pt x="8054" y="21600"/>
                  <a:pt x="5492" y="20483"/>
                  <a:pt x="3295" y="18621"/>
                </a:cubicBezTo>
                <a:cubicBezTo>
                  <a:pt x="1831" y="20483"/>
                  <a:pt x="1831" y="20483"/>
                  <a:pt x="1831" y="20483"/>
                </a:cubicBezTo>
                <a:cubicBezTo>
                  <a:pt x="1464" y="20483"/>
                  <a:pt x="1464" y="20483"/>
                  <a:pt x="1098" y="20483"/>
                </a:cubicBezTo>
                <a:cubicBezTo>
                  <a:pt x="732" y="20483"/>
                  <a:pt x="0" y="20110"/>
                  <a:pt x="0" y="19738"/>
                </a:cubicBezTo>
                <a:cubicBezTo>
                  <a:pt x="0" y="13407"/>
                  <a:pt x="0" y="13407"/>
                  <a:pt x="0" y="13407"/>
                </a:cubicBezTo>
                <a:cubicBezTo>
                  <a:pt x="0" y="13034"/>
                  <a:pt x="732" y="12662"/>
                  <a:pt x="1098" y="12662"/>
                </a:cubicBezTo>
                <a:cubicBezTo>
                  <a:pt x="7322" y="12662"/>
                  <a:pt x="7322" y="12662"/>
                  <a:pt x="7322" y="12662"/>
                </a:cubicBezTo>
                <a:cubicBezTo>
                  <a:pt x="7688" y="12662"/>
                  <a:pt x="8054" y="13034"/>
                  <a:pt x="8054" y="13407"/>
                </a:cubicBezTo>
                <a:cubicBezTo>
                  <a:pt x="8054" y="13779"/>
                  <a:pt x="8054" y="13779"/>
                  <a:pt x="8054" y="14152"/>
                </a:cubicBezTo>
                <a:cubicBezTo>
                  <a:pt x="5858" y="16014"/>
                  <a:pt x="5858" y="16014"/>
                  <a:pt x="5858" y="16014"/>
                </a:cubicBezTo>
                <a:cubicBezTo>
                  <a:pt x="7322" y="17131"/>
                  <a:pt x="9153" y="17876"/>
                  <a:pt x="10983" y="17876"/>
                </a:cubicBezTo>
                <a:cubicBezTo>
                  <a:pt x="13180" y="17876"/>
                  <a:pt x="15742" y="16759"/>
                  <a:pt x="16841" y="14524"/>
                </a:cubicBezTo>
                <a:cubicBezTo>
                  <a:pt x="17207" y="13779"/>
                  <a:pt x="17573" y="13407"/>
                  <a:pt x="17573" y="12662"/>
                </a:cubicBezTo>
                <a:cubicBezTo>
                  <a:pt x="17573" y="12662"/>
                  <a:pt x="17939" y="12662"/>
                  <a:pt x="17939" y="12662"/>
                </a:cubicBezTo>
                <a:cubicBezTo>
                  <a:pt x="20868" y="12662"/>
                  <a:pt x="20868" y="12662"/>
                  <a:pt x="20868" y="12662"/>
                </a:cubicBezTo>
                <a:cubicBezTo>
                  <a:pt x="20868" y="12662"/>
                  <a:pt x="21234" y="12662"/>
                  <a:pt x="21234" y="13034"/>
                </a:cubicBezTo>
                <a:cubicBezTo>
                  <a:pt x="21234" y="13034"/>
                  <a:pt x="21234" y="13034"/>
                  <a:pt x="21234" y="13034"/>
                </a:cubicBezTo>
                <a:close/>
                <a:moveTo>
                  <a:pt x="21600" y="7821"/>
                </a:moveTo>
                <a:cubicBezTo>
                  <a:pt x="21600" y="8566"/>
                  <a:pt x="21234" y="8938"/>
                  <a:pt x="20502" y="8938"/>
                </a:cubicBezTo>
                <a:cubicBezTo>
                  <a:pt x="14278" y="8938"/>
                  <a:pt x="14278" y="8938"/>
                  <a:pt x="14278" y="8938"/>
                </a:cubicBezTo>
                <a:cubicBezTo>
                  <a:pt x="13912" y="8938"/>
                  <a:pt x="13546" y="8566"/>
                  <a:pt x="13546" y="7821"/>
                </a:cubicBezTo>
                <a:cubicBezTo>
                  <a:pt x="13546" y="7821"/>
                  <a:pt x="13546" y="7448"/>
                  <a:pt x="13912" y="7448"/>
                </a:cubicBezTo>
                <a:cubicBezTo>
                  <a:pt x="15742" y="5214"/>
                  <a:pt x="15742" y="5214"/>
                  <a:pt x="15742" y="5214"/>
                </a:cubicBezTo>
                <a:cubicBezTo>
                  <a:pt x="14278" y="4097"/>
                  <a:pt x="12447" y="3352"/>
                  <a:pt x="10983" y="3352"/>
                </a:cubicBezTo>
                <a:cubicBezTo>
                  <a:pt x="8420" y="3352"/>
                  <a:pt x="6224" y="4841"/>
                  <a:pt x="4759" y="7076"/>
                </a:cubicBezTo>
                <a:cubicBezTo>
                  <a:pt x="4393" y="7448"/>
                  <a:pt x="4393" y="7821"/>
                  <a:pt x="4027" y="8566"/>
                </a:cubicBezTo>
                <a:cubicBezTo>
                  <a:pt x="4027" y="8938"/>
                  <a:pt x="3661" y="8938"/>
                  <a:pt x="3661" y="8938"/>
                </a:cubicBezTo>
                <a:cubicBezTo>
                  <a:pt x="732" y="8938"/>
                  <a:pt x="732" y="8938"/>
                  <a:pt x="732" y="8938"/>
                </a:cubicBezTo>
                <a:cubicBezTo>
                  <a:pt x="732" y="8938"/>
                  <a:pt x="366" y="8566"/>
                  <a:pt x="366" y="8566"/>
                </a:cubicBezTo>
                <a:cubicBezTo>
                  <a:pt x="366" y="8566"/>
                  <a:pt x="366" y="8193"/>
                  <a:pt x="366" y="8193"/>
                </a:cubicBezTo>
                <a:cubicBezTo>
                  <a:pt x="1464" y="3352"/>
                  <a:pt x="5858" y="0"/>
                  <a:pt x="10983" y="0"/>
                </a:cubicBezTo>
                <a:cubicBezTo>
                  <a:pt x="13546" y="0"/>
                  <a:pt x="16108" y="1117"/>
                  <a:pt x="18305" y="2979"/>
                </a:cubicBezTo>
                <a:cubicBezTo>
                  <a:pt x="20136" y="1117"/>
                  <a:pt x="20136" y="1117"/>
                  <a:pt x="20136" y="1117"/>
                </a:cubicBezTo>
                <a:cubicBezTo>
                  <a:pt x="20136" y="745"/>
                  <a:pt x="20502" y="745"/>
                  <a:pt x="20502" y="745"/>
                </a:cubicBezTo>
                <a:cubicBezTo>
                  <a:pt x="21234" y="745"/>
                  <a:pt x="21600" y="1117"/>
                  <a:pt x="21600" y="1490"/>
                </a:cubicBezTo>
                <a:lnTo>
                  <a:pt x="21600" y="7821"/>
                </a:lnTo>
                <a:close/>
              </a:path>
            </a:pathLst>
          </a:custGeom>
          <a:solidFill>
            <a:srgbClr val="C00000"/>
          </a:solidFill>
          <a:ln w="12700">
            <a:miter lim="400000"/>
          </a:ln>
        </p:spPr>
        <p:txBody>
          <a:bodyPr lIns="0" tIns="0" rIns="0" bIns="0"/>
          <a:lstStyle/>
          <a:p>
            <a:pPr lvl="0"/>
            <a:endParaRPr>
              <a:ea typeface="微软雅黑" panose="020B0503020204020204" charset="-122"/>
              <a:cs typeface="+mn-ea"/>
              <a:sym typeface="+mn-lt"/>
            </a:endParaRPr>
          </a:p>
        </p:txBody>
      </p:sp>
      <p:grpSp>
        <p:nvGrpSpPr>
          <p:cNvPr id="51" name="组合 50"/>
          <p:cNvGrpSpPr/>
          <p:nvPr/>
        </p:nvGrpSpPr>
        <p:grpSpPr>
          <a:xfrm>
            <a:off x="3773092" y="1233792"/>
            <a:ext cx="2621887" cy="2213599"/>
            <a:chOff x="2920905" y="1171855"/>
            <a:chExt cx="1966671" cy="1659815"/>
          </a:xfrm>
          <a:solidFill>
            <a:srgbClr val="C00000"/>
          </a:solidFill>
        </p:grpSpPr>
        <p:sp>
          <p:nvSpPr>
            <p:cNvPr id="52" name="Shape 14693"/>
            <p:cNvSpPr/>
            <p:nvPr/>
          </p:nvSpPr>
          <p:spPr>
            <a:xfrm>
              <a:off x="2920905" y="1171855"/>
              <a:ext cx="1966671" cy="1659815"/>
            </a:xfrm>
            <a:custGeom>
              <a:avLst/>
              <a:gdLst/>
              <a:ahLst/>
              <a:cxnLst>
                <a:cxn ang="0">
                  <a:pos x="wd2" y="hd2"/>
                </a:cxn>
                <a:cxn ang="5400000">
                  <a:pos x="wd2" y="hd2"/>
                </a:cxn>
                <a:cxn ang="10800000">
                  <a:pos x="wd2" y="hd2"/>
                </a:cxn>
                <a:cxn ang="16200000">
                  <a:pos x="wd2" y="hd2"/>
                </a:cxn>
              </a:cxnLst>
              <a:rect l="0" t="0" r="r" b="b"/>
              <a:pathLst>
                <a:path w="21600" h="21600" extrusionOk="0">
                  <a:moveTo>
                    <a:pt x="18057" y="12384"/>
                  </a:moveTo>
                  <a:cubicBezTo>
                    <a:pt x="18057" y="12384"/>
                    <a:pt x="18057" y="12384"/>
                    <a:pt x="18057" y="12384"/>
                  </a:cubicBezTo>
                  <a:cubicBezTo>
                    <a:pt x="15921" y="12384"/>
                    <a:pt x="14125" y="13306"/>
                    <a:pt x="12620" y="15091"/>
                  </a:cubicBezTo>
                  <a:cubicBezTo>
                    <a:pt x="11116" y="16819"/>
                    <a:pt x="10387" y="19008"/>
                    <a:pt x="10387" y="21485"/>
                  </a:cubicBezTo>
                  <a:cubicBezTo>
                    <a:pt x="10387" y="21542"/>
                    <a:pt x="10387" y="21600"/>
                    <a:pt x="10387" y="21600"/>
                  </a:cubicBezTo>
                  <a:cubicBezTo>
                    <a:pt x="7669" y="21600"/>
                    <a:pt x="7669" y="21600"/>
                    <a:pt x="7669" y="21600"/>
                  </a:cubicBezTo>
                  <a:cubicBezTo>
                    <a:pt x="7815" y="21485"/>
                    <a:pt x="7960" y="21370"/>
                    <a:pt x="8106" y="21197"/>
                  </a:cubicBezTo>
                  <a:cubicBezTo>
                    <a:pt x="8494" y="20736"/>
                    <a:pt x="8689" y="20218"/>
                    <a:pt x="8689" y="19584"/>
                  </a:cubicBezTo>
                  <a:cubicBezTo>
                    <a:pt x="8689" y="18893"/>
                    <a:pt x="8494" y="18374"/>
                    <a:pt x="8106" y="17914"/>
                  </a:cubicBezTo>
                  <a:cubicBezTo>
                    <a:pt x="7718" y="17453"/>
                    <a:pt x="7232" y="17222"/>
                    <a:pt x="6698" y="17222"/>
                  </a:cubicBezTo>
                  <a:cubicBezTo>
                    <a:pt x="6164" y="17222"/>
                    <a:pt x="5679" y="17453"/>
                    <a:pt x="5291" y="17914"/>
                  </a:cubicBezTo>
                  <a:cubicBezTo>
                    <a:pt x="4902" y="18374"/>
                    <a:pt x="4708" y="18893"/>
                    <a:pt x="4708" y="19584"/>
                  </a:cubicBezTo>
                  <a:cubicBezTo>
                    <a:pt x="4708" y="20218"/>
                    <a:pt x="4902" y="20736"/>
                    <a:pt x="5291" y="21197"/>
                  </a:cubicBezTo>
                  <a:cubicBezTo>
                    <a:pt x="5436" y="21370"/>
                    <a:pt x="5582" y="21485"/>
                    <a:pt x="5728" y="21600"/>
                  </a:cubicBezTo>
                  <a:cubicBezTo>
                    <a:pt x="2961" y="21600"/>
                    <a:pt x="2961" y="21600"/>
                    <a:pt x="2961" y="21600"/>
                  </a:cubicBezTo>
                  <a:cubicBezTo>
                    <a:pt x="2961" y="21542"/>
                    <a:pt x="2961" y="21542"/>
                    <a:pt x="2961" y="21485"/>
                  </a:cubicBezTo>
                  <a:cubicBezTo>
                    <a:pt x="2961" y="21370"/>
                    <a:pt x="2961" y="21254"/>
                    <a:pt x="2961" y="21139"/>
                  </a:cubicBezTo>
                  <a:cubicBezTo>
                    <a:pt x="2961" y="20678"/>
                    <a:pt x="3009" y="20160"/>
                    <a:pt x="3009" y="19699"/>
                  </a:cubicBezTo>
                  <a:cubicBezTo>
                    <a:pt x="0" y="17683"/>
                    <a:pt x="0" y="17683"/>
                    <a:pt x="0" y="17683"/>
                  </a:cubicBezTo>
                  <a:cubicBezTo>
                    <a:pt x="194" y="16416"/>
                    <a:pt x="437" y="15149"/>
                    <a:pt x="825" y="13997"/>
                  </a:cubicBezTo>
                  <a:cubicBezTo>
                    <a:pt x="4174" y="14227"/>
                    <a:pt x="4174" y="14227"/>
                    <a:pt x="4174" y="14227"/>
                  </a:cubicBezTo>
                  <a:cubicBezTo>
                    <a:pt x="4611" y="13075"/>
                    <a:pt x="5145" y="12038"/>
                    <a:pt x="5776" y="11002"/>
                  </a:cubicBezTo>
                  <a:cubicBezTo>
                    <a:pt x="4126" y="7315"/>
                    <a:pt x="4126" y="7315"/>
                    <a:pt x="4126" y="7315"/>
                  </a:cubicBezTo>
                  <a:cubicBezTo>
                    <a:pt x="4466" y="6912"/>
                    <a:pt x="4805" y="6451"/>
                    <a:pt x="5145" y="6048"/>
                  </a:cubicBezTo>
                  <a:cubicBezTo>
                    <a:pt x="5485" y="5645"/>
                    <a:pt x="5825" y="5242"/>
                    <a:pt x="6213" y="4838"/>
                  </a:cubicBezTo>
                  <a:cubicBezTo>
                    <a:pt x="9125" y="6912"/>
                    <a:pt x="9125" y="6912"/>
                    <a:pt x="9125" y="6912"/>
                  </a:cubicBezTo>
                  <a:cubicBezTo>
                    <a:pt x="9999" y="6163"/>
                    <a:pt x="10873" y="5530"/>
                    <a:pt x="11795" y="5069"/>
                  </a:cubicBezTo>
                  <a:cubicBezTo>
                    <a:pt x="11795" y="922"/>
                    <a:pt x="11795" y="922"/>
                    <a:pt x="11795" y="922"/>
                  </a:cubicBezTo>
                  <a:cubicBezTo>
                    <a:pt x="12717" y="518"/>
                    <a:pt x="13737" y="230"/>
                    <a:pt x="14707" y="0"/>
                  </a:cubicBezTo>
                  <a:cubicBezTo>
                    <a:pt x="16455" y="3571"/>
                    <a:pt x="16455" y="3571"/>
                    <a:pt x="16455" y="3571"/>
                  </a:cubicBezTo>
                  <a:cubicBezTo>
                    <a:pt x="16989" y="3514"/>
                    <a:pt x="17523" y="3456"/>
                    <a:pt x="18057" y="3456"/>
                  </a:cubicBezTo>
                  <a:cubicBezTo>
                    <a:pt x="18057" y="6970"/>
                    <a:pt x="18057" y="6970"/>
                    <a:pt x="18057" y="6970"/>
                  </a:cubicBezTo>
                  <a:cubicBezTo>
                    <a:pt x="18105" y="6854"/>
                    <a:pt x="18154" y="6797"/>
                    <a:pt x="18202" y="6739"/>
                  </a:cubicBezTo>
                  <a:cubicBezTo>
                    <a:pt x="18591" y="6278"/>
                    <a:pt x="19076" y="6048"/>
                    <a:pt x="19610" y="6048"/>
                  </a:cubicBezTo>
                  <a:cubicBezTo>
                    <a:pt x="20144" y="6048"/>
                    <a:pt x="20629" y="6278"/>
                    <a:pt x="21018" y="6739"/>
                  </a:cubicBezTo>
                  <a:cubicBezTo>
                    <a:pt x="21406" y="7200"/>
                    <a:pt x="21600" y="7718"/>
                    <a:pt x="21600" y="8352"/>
                  </a:cubicBezTo>
                  <a:cubicBezTo>
                    <a:pt x="21600" y="9043"/>
                    <a:pt x="21406" y="9562"/>
                    <a:pt x="21018" y="10022"/>
                  </a:cubicBezTo>
                  <a:cubicBezTo>
                    <a:pt x="20629" y="10483"/>
                    <a:pt x="20144" y="10714"/>
                    <a:pt x="19610" y="10714"/>
                  </a:cubicBezTo>
                  <a:cubicBezTo>
                    <a:pt x="19076" y="10714"/>
                    <a:pt x="18591" y="10483"/>
                    <a:pt x="18202" y="10022"/>
                  </a:cubicBezTo>
                  <a:cubicBezTo>
                    <a:pt x="18154" y="9965"/>
                    <a:pt x="18105" y="9907"/>
                    <a:pt x="18057" y="9792"/>
                  </a:cubicBezTo>
                  <a:lnTo>
                    <a:pt x="18057" y="12384"/>
                  </a:lnTo>
                  <a:close/>
                </a:path>
              </a:pathLst>
            </a:custGeom>
            <a:grpFill/>
            <a:ln w="19050">
              <a:solidFill>
                <a:srgbClr val="F2F2F2"/>
              </a:solidFill>
              <a:round/>
            </a:ln>
          </p:spPr>
          <p:txBody>
            <a:bodyPr lIns="0" tIns="0" rIns="0" bIns="0"/>
            <a:lstStyle/>
            <a:p>
              <a:pPr lvl="0"/>
              <a:endParaRPr>
                <a:ea typeface="微软雅黑" panose="020B0503020204020204" charset="-122"/>
                <a:cs typeface="+mn-ea"/>
                <a:sym typeface="+mn-lt"/>
              </a:endParaRPr>
            </a:p>
          </p:txBody>
        </p:sp>
        <p:grpSp>
          <p:nvGrpSpPr>
            <p:cNvPr id="53" name="组合 52"/>
            <p:cNvGrpSpPr/>
            <p:nvPr/>
          </p:nvGrpSpPr>
          <p:grpSpPr>
            <a:xfrm>
              <a:off x="3536950" y="1823447"/>
              <a:ext cx="631032" cy="377428"/>
              <a:chOff x="4497388" y="3236913"/>
              <a:chExt cx="841376" cy="503238"/>
            </a:xfrm>
            <a:grpFill/>
          </p:grpSpPr>
          <p:sp>
            <p:nvSpPr>
              <p:cNvPr id="82" name="Freeform 187"/>
              <p:cNvSpPr/>
              <p:nvPr/>
            </p:nvSpPr>
            <p:spPr bwMode="auto">
              <a:xfrm>
                <a:off x="4497388" y="3236913"/>
                <a:ext cx="476250" cy="379413"/>
              </a:xfrm>
              <a:custGeom>
                <a:avLst/>
                <a:gdLst>
                  <a:gd name="T0" fmla="*/ 71 w 127"/>
                  <a:gd name="T1" fmla="*/ 4 h 101"/>
                  <a:gd name="T2" fmla="*/ 110 w 127"/>
                  <a:gd name="T3" fmla="*/ 10 h 101"/>
                  <a:gd name="T4" fmla="*/ 127 w 127"/>
                  <a:gd name="T5" fmla="*/ 26 h 101"/>
                  <a:gd name="T6" fmla="*/ 122 w 127"/>
                  <a:gd name="T7" fmla="*/ 26 h 101"/>
                  <a:gd name="T8" fmla="*/ 116 w 127"/>
                  <a:gd name="T9" fmla="*/ 26 h 101"/>
                  <a:gd name="T10" fmla="*/ 105 w 127"/>
                  <a:gd name="T11" fmla="*/ 17 h 101"/>
                  <a:gd name="T12" fmla="*/ 74 w 127"/>
                  <a:gd name="T13" fmla="*/ 12 h 101"/>
                  <a:gd name="T14" fmla="*/ 57 w 127"/>
                  <a:gd name="T15" fmla="*/ 20 h 101"/>
                  <a:gd name="T16" fmla="*/ 46 w 127"/>
                  <a:gd name="T17" fmla="*/ 34 h 101"/>
                  <a:gd name="T18" fmla="*/ 41 w 127"/>
                  <a:gd name="T19" fmla="*/ 37 h 101"/>
                  <a:gd name="T20" fmla="*/ 41 w 127"/>
                  <a:gd name="T21" fmla="*/ 37 h 101"/>
                  <a:gd name="T22" fmla="*/ 32 w 127"/>
                  <a:gd name="T23" fmla="*/ 37 h 101"/>
                  <a:gd name="T24" fmla="*/ 15 w 127"/>
                  <a:gd name="T25" fmla="*/ 50 h 101"/>
                  <a:gd name="T26" fmla="*/ 11 w 127"/>
                  <a:gd name="T27" fmla="*/ 71 h 101"/>
                  <a:gd name="T28" fmla="*/ 24 w 127"/>
                  <a:gd name="T29" fmla="*/ 88 h 101"/>
                  <a:gd name="T30" fmla="*/ 37 w 127"/>
                  <a:gd name="T31" fmla="*/ 92 h 101"/>
                  <a:gd name="T32" fmla="*/ 39 w 127"/>
                  <a:gd name="T33" fmla="*/ 101 h 101"/>
                  <a:gd name="T34" fmla="*/ 19 w 127"/>
                  <a:gd name="T35" fmla="*/ 95 h 101"/>
                  <a:gd name="T36" fmla="*/ 3 w 127"/>
                  <a:gd name="T37" fmla="*/ 73 h 101"/>
                  <a:gd name="T38" fmla="*/ 7 w 127"/>
                  <a:gd name="T39" fmla="*/ 45 h 101"/>
                  <a:gd name="T40" fmla="*/ 30 w 127"/>
                  <a:gd name="T41" fmla="*/ 29 h 101"/>
                  <a:gd name="T42" fmla="*/ 39 w 127"/>
                  <a:gd name="T43" fmla="*/ 28 h 101"/>
                  <a:gd name="T44" fmla="*/ 52 w 127"/>
                  <a:gd name="T45" fmla="*/ 13 h 101"/>
                  <a:gd name="T46" fmla="*/ 71 w 127"/>
                  <a:gd name="T47" fmla="*/ 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7" h="100">
                    <a:moveTo>
                      <a:pt x="71" y="4"/>
                    </a:moveTo>
                    <a:cubicBezTo>
                      <a:pt x="85" y="0"/>
                      <a:pt x="99" y="3"/>
                      <a:pt x="110" y="10"/>
                    </a:cubicBezTo>
                    <a:cubicBezTo>
                      <a:pt x="117" y="14"/>
                      <a:pt x="122" y="19"/>
                      <a:pt x="127" y="26"/>
                    </a:cubicBezTo>
                    <a:cubicBezTo>
                      <a:pt x="125" y="26"/>
                      <a:pt x="124" y="26"/>
                      <a:pt x="122" y="26"/>
                    </a:cubicBezTo>
                    <a:cubicBezTo>
                      <a:pt x="120" y="26"/>
                      <a:pt x="118" y="26"/>
                      <a:pt x="116" y="26"/>
                    </a:cubicBezTo>
                    <a:cubicBezTo>
                      <a:pt x="113" y="23"/>
                      <a:pt x="109" y="20"/>
                      <a:pt x="105" y="17"/>
                    </a:cubicBezTo>
                    <a:cubicBezTo>
                      <a:pt x="96" y="12"/>
                      <a:pt x="85" y="10"/>
                      <a:pt x="74" y="12"/>
                    </a:cubicBezTo>
                    <a:cubicBezTo>
                      <a:pt x="67" y="14"/>
                      <a:pt x="62" y="17"/>
                      <a:pt x="57" y="20"/>
                    </a:cubicBezTo>
                    <a:cubicBezTo>
                      <a:pt x="52" y="24"/>
                      <a:pt x="49" y="29"/>
                      <a:pt x="46" y="34"/>
                    </a:cubicBezTo>
                    <a:cubicBezTo>
                      <a:pt x="45" y="36"/>
                      <a:pt x="43" y="37"/>
                      <a:pt x="41" y="37"/>
                    </a:cubicBezTo>
                    <a:cubicBezTo>
                      <a:pt x="41" y="37"/>
                      <a:pt x="41" y="37"/>
                      <a:pt x="41" y="37"/>
                    </a:cubicBezTo>
                    <a:cubicBezTo>
                      <a:pt x="38" y="36"/>
                      <a:pt x="35" y="37"/>
                      <a:pt x="32" y="37"/>
                    </a:cubicBezTo>
                    <a:cubicBezTo>
                      <a:pt x="24" y="39"/>
                      <a:pt x="18" y="44"/>
                      <a:pt x="15" y="50"/>
                    </a:cubicBezTo>
                    <a:cubicBezTo>
                      <a:pt x="11" y="56"/>
                      <a:pt x="10" y="63"/>
                      <a:pt x="11" y="71"/>
                    </a:cubicBezTo>
                    <a:cubicBezTo>
                      <a:pt x="13" y="78"/>
                      <a:pt x="18" y="84"/>
                      <a:pt x="24" y="88"/>
                    </a:cubicBezTo>
                    <a:cubicBezTo>
                      <a:pt x="28" y="90"/>
                      <a:pt x="32" y="91"/>
                      <a:pt x="37" y="92"/>
                    </a:cubicBezTo>
                    <a:cubicBezTo>
                      <a:pt x="37" y="95"/>
                      <a:pt x="38" y="98"/>
                      <a:pt x="39" y="101"/>
                    </a:cubicBezTo>
                    <a:cubicBezTo>
                      <a:pt x="32" y="101"/>
                      <a:pt x="25" y="99"/>
                      <a:pt x="19" y="95"/>
                    </a:cubicBezTo>
                    <a:cubicBezTo>
                      <a:pt x="11" y="90"/>
                      <a:pt x="5" y="83"/>
                      <a:pt x="3" y="73"/>
                    </a:cubicBezTo>
                    <a:cubicBezTo>
                      <a:pt x="0" y="63"/>
                      <a:pt x="2" y="53"/>
                      <a:pt x="7" y="45"/>
                    </a:cubicBezTo>
                    <a:cubicBezTo>
                      <a:pt x="12" y="37"/>
                      <a:pt x="20" y="31"/>
                      <a:pt x="30" y="29"/>
                    </a:cubicBezTo>
                    <a:cubicBezTo>
                      <a:pt x="33" y="28"/>
                      <a:pt x="36" y="28"/>
                      <a:pt x="39" y="28"/>
                    </a:cubicBezTo>
                    <a:cubicBezTo>
                      <a:pt x="42" y="22"/>
                      <a:pt x="47" y="17"/>
                      <a:pt x="52" y="13"/>
                    </a:cubicBezTo>
                    <a:cubicBezTo>
                      <a:pt x="57" y="9"/>
                      <a:pt x="64" y="5"/>
                      <a:pt x="7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83" name="Freeform 188"/>
              <p:cNvSpPr>
                <a:spLocks noEditPoints="1"/>
              </p:cNvSpPr>
              <p:nvPr/>
            </p:nvSpPr>
            <p:spPr bwMode="auto">
              <a:xfrm>
                <a:off x="4632326" y="3333751"/>
                <a:ext cx="706438" cy="406400"/>
              </a:xfrm>
              <a:custGeom>
                <a:avLst/>
                <a:gdLst>
                  <a:gd name="T0" fmla="*/ 37 w 188"/>
                  <a:gd name="T1" fmla="*/ 24 h 108"/>
                  <a:gd name="T2" fmla="*/ 41 w 188"/>
                  <a:gd name="T3" fmla="*/ 24 h 108"/>
                  <a:gd name="T4" fmla="*/ 86 w 188"/>
                  <a:gd name="T5" fmla="*/ 0 h 108"/>
                  <a:gd name="T6" fmla="*/ 126 w 188"/>
                  <a:gd name="T7" fmla="*/ 17 h 108"/>
                  <a:gd name="T8" fmla="*/ 145 w 188"/>
                  <a:gd name="T9" fmla="*/ 13 h 108"/>
                  <a:gd name="T10" fmla="*/ 188 w 188"/>
                  <a:gd name="T11" fmla="*/ 56 h 108"/>
                  <a:gd name="T12" fmla="*/ 145 w 188"/>
                  <a:gd name="T13" fmla="*/ 100 h 108"/>
                  <a:gd name="T14" fmla="*/ 123 w 188"/>
                  <a:gd name="T15" fmla="*/ 94 h 108"/>
                  <a:gd name="T16" fmla="*/ 86 w 188"/>
                  <a:gd name="T17" fmla="*/ 108 h 108"/>
                  <a:gd name="T18" fmla="*/ 51 w 188"/>
                  <a:gd name="T19" fmla="*/ 94 h 108"/>
                  <a:gd name="T20" fmla="*/ 37 w 188"/>
                  <a:gd name="T21" fmla="*/ 97 h 108"/>
                  <a:gd name="T22" fmla="*/ 0 w 188"/>
                  <a:gd name="T23" fmla="*/ 61 h 108"/>
                  <a:gd name="T24" fmla="*/ 37 w 188"/>
                  <a:gd name="T25" fmla="*/ 24 h 108"/>
                  <a:gd name="T26" fmla="*/ 37 w 188"/>
                  <a:gd name="T27" fmla="*/ 33 h 108"/>
                  <a:gd name="T28" fmla="*/ 9 w 188"/>
                  <a:gd name="T29" fmla="*/ 61 h 108"/>
                  <a:gd name="T30" fmla="*/ 37 w 188"/>
                  <a:gd name="T31" fmla="*/ 88 h 108"/>
                  <a:gd name="T32" fmla="*/ 49 w 188"/>
                  <a:gd name="T33" fmla="*/ 85 h 108"/>
                  <a:gd name="T34" fmla="*/ 55 w 188"/>
                  <a:gd name="T35" fmla="*/ 86 h 108"/>
                  <a:gd name="T36" fmla="*/ 55 w 188"/>
                  <a:gd name="T37" fmla="*/ 86 h 108"/>
                  <a:gd name="T38" fmla="*/ 86 w 188"/>
                  <a:gd name="T39" fmla="*/ 99 h 108"/>
                  <a:gd name="T40" fmla="*/ 119 w 188"/>
                  <a:gd name="T41" fmla="*/ 85 h 108"/>
                  <a:gd name="T42" fmla="*/ 125 w 188"/>
                  <a:gd name="T43" fmla="*/ 85 h 108"/>
                  <a:gd name="T44" fmla="*/ 125 w 188"/>
                  <a:gd name="T45" fmla="*/ 85 h 108"/>
                  <a:gd name="T46" fmla="*/ 145 w 188"/>
                  <a:gd name="T47" fmla="*/ 91 h 108"/>
                  <a:gd name="T48" fmla="*/ 179 w 188"/>
                  <a:gd name="T49" fmla="*/ 56 h 108"/>
                  <a:gd name="T50" fmla="*/ 145 w 188"/>
                  <a:gd name="T51" fmla="*/ 22 h 108"/>
                  <a:gd name="T52" fmla="*/ 127 w 188"/>
                  <a:gd name="T53" fmla="*/ 26 h 108"/>
                  <a:gd name="T54" fmla="*/ 121 w 188"/>
                  <a:gd name="T55" fmla="*/ 25 h 108"/>
                  <a:gd name="T56" fmla="*/ 121 w 188"/>
                  <a:gd name="T57" fmla="*/ 25 h 108"/>
                  <a:gd name="T58" fmla="*/ 86 w 188"/>
                  <a:gd name="T59" fmla="*/ 9 h 108"/>
                  <a:gd name="T60" fmla="*/ 48 w 188"/>
                  <a:gd name="T61" fmla="*/ 31 h 108"/>
                  <a:gd name="T62" fmla="*/ 43 w 188"/>
                  <a:gd name="T63" fmla="*/ 34 h 108"/>
                  <a:gd name="T64" fmla="*/ 43 w 188"/>
                  <a:gd name="T65" fmla="*/ 34 h 108"/>
                  <a:gd name="T66" fmla="*/ 37 w 188"/>
                  <a:gd name="T67" fmla="*/ 3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08">
                    <a:moveTo>
                      <a:pt x="37" y="24"/>
                    </a:moveTo>
                    <a:cubicBezTo>
                      <a:pt x="38" y="24"/>
                      <a:pt x="40" y="24"/>
                      <a:pt x="41" y="24"/>
                    </a:cubicBezTo>
                    <a:cubicBezTo>
                      <a:pt x="51" y="9"/>
                      <a:pt x="68" y="0"/>
                      <a:pt x="86" y="0"/>
                    </a:cubicBezTo>
                    <a:cubicBezTo>
                      <a:pt x="101" y="0"/>
                      <a:pt x="116" y="6"/>
                      <a:pt x="126" y="17"/>
                    </a:cubicBezTo>
                    <a:cubicBezTo>
                      <a:pt x="132" y="14"/>
                      <a:pt x="138" y="13"/>
                      <a:pt x="145" y="13"/>
                    </a:cubicBezTo>
                    <a:cubicBezTo>
                      <a:pt x="169" y="13"/>
                      <a:pt x="188" y="32"/>
                      <a:pt x="188" y="56"/>
                    </a:cubicBezTo>
                    <a:cubicBezTo>
                      <a:pt x="188" y="80"/>
                      <a:pt x="169" y="100"/>
                      <a:pt x="145" y="100"/>
                    </a:cubicBezTo>
                    <a:cubicBezTo>
                      <a:pt x="137" y="100"/>
                      <a:pt x="129" y="98"/>
                      <a:pt x="123" y="94"/>
                    </a:cubicBezTo>
                    <a:cubicBezTo>
                      <a:pt x="113" y="103"/>
                      <a:pt x="100" y="108"/>
                      <a:pt x="86" y="108"/>
                    </a:cubicBezTo>
                    <a:cubicBezTo>
                      <a:pt x="73" y="108"/>
                      <a:pt x="61" y="103"/>
                      <a:pt x="51" y="94"/>
                    </a:cubicBezTo>
                    <a:cubicBezTo>
                      <a:pt x="46" y="96"/>
                      <a:pt x="42" y="97"/>
                      <a:pt x="37" y="97"/>
                    </a:cubicBezTo>
                    <a:cubicBezTo>
                      <a:pt x="17" y="97"/>
                      <a:pt x="0" y="81"/>
                      <a:pt x="0" y="61"/>
                    </a:cubicBezTo>
                    <a:cubicBezTo>
                      <a:pt x="0" y="40"/>
                      <a:pt x="17" y="24"/>
                      <a:pt x="37" y="24"/>
                    </a:cubicBezTo>
                    <a:close/>
                    <a:moveTo>
                      <a:pt x="37" y="33"/>
                    </a:moveTo>
                    <a:cubicBezTo>
                      <a:pt x="22" y="33"/>
                      <a:pt x="9" y="45"/>
                      <a:pt x="9" y="61"/>
                    </a:cubicBezTo>
                    <a:cubicBezTo>
                      <a:pt x="9" y="76"/>
                      <a:pt x="22" y="88"/>
                      <a:pt x="37" y="88"/>
                    </a:cubicBezTo>
                    <a:cubicBezTo>
                      <a:pt x="41" y="88"/>
                      <a:pt x="45" y="87"/>
                      <a:pt x="49" y="85"/>
                    </a:cubicBezTo>
                    <a:cubicBezTo>
                      <a:pt x="51" y="84"/>
                      <a:pt x="53" y="84"/>
                      <a:pt x="55" y="86"/>
                    </a:cubicBezTo>
                    <a:cubicBezTo>
                      <a:pt x="55" y="86"/>
                      <a:pt x="55" y="86"/>
                      <a:pt x="55" y="86"/>
                    </a:cubicBezTo>
                    <a:cubicBezTo>
                      <a:pt x="63" y="94"/>
                      <a:pt x="74" y="99"/>
                      <a:pt x="86" y="99"/>
                    </a:cubicBezTo>
                    <a:cubicBezTo>
                      <a:pt x="99" y="99"/>
                      <a:pt x="110" y="94"/>
                      <a:pt x="119" y="85"/>
                    </a:cubicBezTo>
                    <a:cubicBezTo>
                      <a:pt x="120" y="84"/>
                      <a:pt x="123" y="83"/>
                      <a:pt x="125" y="85"/>
                    </a:cubicBezTo>
                    <a:cubicBezTo>
                      <a:pt x="125" y="85"/>
                      <a:pt x="125" y="85"/>
                      <a:pt x="125" y="85"/>
                    </a:cubicBezTo>
                    <a:cubicBezTo>
                      <a:pt x="130" y="89"/>
                      <a:pt x="137" y="91"/>
                      <a:pt x="145" y="91"/>
                    </a:cubicBezTo>
                    <a:cubicBezTo>
                      <a:pt x="164" y="91"/>
                      <a:pt x="179" y="76"/>
                      <a:pt x="179" y="56"/>
                    </a:cubicBezTo>
                    <a:cubicBezTo>
                      <a:pt x="179" y="37"/>
                      <a:pt x="164" y="22"/>
                      <a:pt x="145" y="22"/>
                    </a:cubicBezTo>
                    <a:cubicBezTo>
                      <a:pt x="139" y="22"/>
                      <a:pt x="133" y="23"/>
                      <a:pt x="127" y="26"/>
                    </a:cubicBezTo>
                    <a:cubicBezTo>
                      <a:pt x="125" y="28"/>
                      <a:pt x="123" y="27"/>
                      <a:pt x="121" y="25"/>
                    </a:cubicBezTo>
                    <a:cubicBezTo>
                      <a:pt x="121" y="25"/>
                      <a:pt x="121" y="25"/>
                      <a:pt x="121" y="25"/>
                    </a:cubicBezTo>
                    <a:cubicBezTo>
                      <a:pt x="113" y="15"/>
                      <a:pt x="100" y="9"/>
                      <a:pt x="86" y="9"/>
                    </a:cubicBezTo>
                    <a:cubicBezTo>
                      <a:pt x="70" y="9"/>
                      <a:pt x="56" y="17"/>
                      <a:pt x="48" y="31"/>
                    </a:cubicBezTo>
                    <a:cubicBezTo>
                      <a:pt x="47" y="33"/>
                      <a:pt x="45" y="34"/>
                      <a:pt x="43" y="34"/>
                    </a:cubicBezTo>
                    <a:cubicBezTo>
                      <a:pt x="43" y="34"/>
                      <a:pt x="43" y="34"/>
                      <a:pt x="43" y="34"/>
                    </a:cubicBezTo>
                    <a:cubicBezTo>
                      <a:pt x="41" y="33"/>
                      <a:pt x="39" y="33"/>
                      <a:pt x="3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grpSp>
      </p:grpSp>
      <p:grpSp>
        <p:nvGrpSpPr>
          <p:cNvPr id="84" name="组合 83"/>
          <p:cNvGrpSpPr/>
          <p:nvPr/>
        </p:nvGrpSpPr>
        <p:grpSpPr>
          <a:xfrm>
            <a:off x="5527985" y="3447389"/>
            <a:ext cx="2647455" cy="2192670"/>
            <a:chOff x="4237247" y="2831669"/>
            <a:chExt cx="1985850" cy="1644122"/>
          </a:xfrm>
          <a:solidFill>
            <a:srgbClr val="C00000"/>
          </a:solidFill>
        </p:grpSpPr>
        <p:sp>
          <p:nvSpPr>
            <p:cNvPr id="85" name="Shape 14695"/>
            <p:cNvSpPr/>
            <p:nvPr/>
          </p:nvSpPr>
          <p:spPr>
            <a:xfrm>
              <a:off x="4237247" y="2831669"/>
              <a:ext cx="1985850" cy="1644122"/>
            </a:xfrm>
            <a:custGeom>
              <a:avLst/>
              <a:gdLst/>
              <a:ahLst/>
              <a:cxnLst>
                <a:cxn ang="0">
                  <a:pos x="wd2" y="hd2"/>
                </a:cxn>
                <a:cxn ang="5400000">
                  <a:pos x="wd2" y="hd2"/>
                </a:cxn>
                <a:cxn ang="10800000">
                  <a:pos x="wd2" y="hd2"/>
                </a:cxn>
                <a:cxn ang="16200000">
                  <a:pos x="wd2" y="hd2"/>
                </a:cxn>
              </a:cxnLst>
              <a:rect l="0" t="0" r="r" b="b"/>
              <a:pathLst>
                <a:path w="21600" h="21600" extrusionOk="0">
                  <a:moveTo>
                    <a:pt x="3560" y="9082"/>
                  </a:moveTo>
                  <a:cubicBezTo>
                    <a:pt x="5629" y="9082"/>
                    <a:pt x="7457" y="8209"/>
                    <a:pt x="8900" y="6404"/>
                  </a:cubicBezTo>
                  <a:cubicBezTo>
                    <a:pt x="10391" y="4658"/>
                    <a:pt x="11113" y="2504"/>
                    <a:pt x="11161" y="0"/>
                  </a:cubicBezTo>
                  <a:cubicBezTo>
                    <a:pt x="13181" y="0"/>
                    <a:pt x="13181" y="0"/>
                    <a:pt x="13181" y="0"/>
                  </a:cubicBezTo>
                  <a:cubicBezTo>
                    <a:pt x="13181" y="0"/>
                    <a:pt x="13181" y="58"/>
                    <a:pt x="13181" y="58"/>
                  </a:cubicBezTo>
                  <a:cubicBezTo>
                    <a:pt x="12796" y="524"/>
                    <a:pt x="12604" y="1106"/>
                    <a:pt x="12604" y="1747"/>
                  </a:cubicBezTo>
                  <a:cubicBezTo>
                    <a:pt x="12604" y="2387"/>
                    <a:pt x="12796" y="2969"/>
                    <a:pt x="13181" y="3377"/>
                  </a:cubicBezTo>
                  <a:cubicBezTo>
                    <a:pt x="13566" y="3843"/>
                    <a:pt x="13999" y="4075"/>
                    <a:pt x="14528" y="4075"/>
                  </a:cubicBezTo>
                  <a:cubicBezTo>
                    <a:pt x="15106" y="4075"/>
                    <a:pt x="15539" y="3843"/>
                    <a:pt x="15923" y="3377"/>
                  </a:cubicBezTo>
                  <a:cubicBezTo>
                    <a:pt x="16308" y="2969"/>
                    <a:pt x="16501" y="2387"/>
                    <a:pt x="16501" y="1747"/>
                  </a:cubicBezTo>
                  <a:cubicBezTo>
                    <a:pt x="16501" y="1106"/>
                    <a:pt x="16308" y="524"/>
                    <a:pt x="15923" y="58"/>
                  </a:cubicBezTo>
                  <a:cubicBezTo>
                    <a:pt x="15923" y="58"/>
                    <a:pt x="15875" y="0"/>
                    <a:pt x="15875" y="0"/>
                  </a:cubicBezTo>
                  <a:cubicBezTo>
                    <a:pt x="18665" y="0"/>
                    <a:pt x="18665" y="0"/>
                    <a:pt x="18665" y="0"/>
                  </a:cubicBezTo>
                  <a:cubicBezTo>
                    <a:pt x="18665" y="640"/>
                    <a:pt x="18665" y="1281"/>
                    <a:pt x="18617" y="1863"/>
                  </a:cubicBezTo>
                  <a:cubicBezTo>
                    <a:pt x="21600" y="3843"/>
                    <a:pt x="21600" y="3843"/>
                    <a:pt x="21600" y="3843"/>
                  </a:cubicBezTo>
                  <a:cubicBezTo>
                    <a:pt x="21456" y="4949"/>
                    <a:pt x="21215" y="5997"/>
                    <a:pt x="20927" y="7045"/>
                  </a:cubicBezTo>
                  <a:cubicBezTo>
                    <a:pt x="17415" y="7278"/>
                    <a:pt x="17415" y="7278"/>
                    <a:pt x="17415" y="7278"/>
                  </a:cubicBezTo>
                  <a:cubicBezTo>
                    <a:pt x="16982" y="8442"/>
                    <a:pt x="16453" y="9548"/>
                    <a:pt x="15779" y="10654"/>
                  </a:cubicBezTo>
                  <a:cubicBezTo>
                    <a:pt x="17559" y="14148"/>
                    <a:pt x="17559" y="14148"/>
                    <a:pt x="17559" y="14148"/>
                  </a:cubicBezTo>
                  <a:cubicBezTo>
                    <a:pt x="17222" y="14613"/>
                    <a:pt x="16886" y="15021"/>
                    <a:pt x="16549" y="15487"/>
                  </a:cubicBezTo>
                  <a:cubicBezTo>
                    <a:pt x="16164" y="15894"/>
                    <a:pt x="15827" y="16302"/>
                    <a:pt x="15442" y="16709"/>
                  </a:cubicBezTo>
                  <a:cubicBezTo>
                    <a:pt x="12508" y="14613"/>
                    <a:pt x="12508" y="14613"/>
                    <a:pt x="12508" y="14613"/>
                  </a:cubicBezTo>
                  <a:cubicBezTo>
                    <a:pt x="11594" y="15429"/>
                    <a:pt x="10680" y="16069"/>
                    <a:pt x="9718" y="16593"/>
                  </a:cubicBezTo>
                  <a:cubicBezTo>
                    <a:pt x="9718" y="20727"/>
                    <a:pt x="9718" y="20727"/>
                    <a:pt x="9718" y="20727"/>
                  </a:cubicBezTo>
                  <a:cubicBezTo>
                    <a:pt x="8804" y="21134"/>
                    <a:pt x="7890" y="21425"/>
                    <a:pt x="6927" y="21600"/>
                  </a:cubicBezTo>
                  <a:cubicBezTo>
                    <a:pt x="5196" y="17990"/>
                    <a:pt x="5196" y="17990"/>
                    <a:pt x="5196" y="17990"/>
                  </a:cubicBezTo>
                  <a:cubicBezTo>
                    <a:pt x="4666" y="18049"/>
                    <a:pt x="4137" y="18107"/>
                    <a:pt x="3656" y="18107"/>
                  </a:cubicBezTo>
                  <a:cubicBezTo>
                    <a:pt x="3608" y="18107"/>
                    <a:pt x="3608" y="18107"/>
                    <a:pt x="3560" y="18107"/>
                  </a:cubicBezTo>
                  <a:cubicBezTo>
                    <a:pt x="3560" y="14439"/>
                    <a:pt x="3560" y="14439"/>
                    <a:pt x="3560" y="14439"/>
                  </a:cubicBezTo>
                  <a:cubicBezTo>
                    <a:pt x="3512" y="14555"/>
                    <a:pt x="3416" y="14672"/>
                    <a:pt x="3319" y="14788"/>
                  </a:cubicBezTo>
                  <a:cubicBezTo>
                    <a:pt x="2935" y="15254"/>
                    <a:pt x="2453" y="15487"/>
                    <a:pt x="1924" y="15487"/>
                  </a:cubicBezTo>
                  <a:cubicBezTo>
                    <a:pt x="1395" y="15487"/>
                    <a:pt x="914" y="15254"/>
                    <a:pt x="529" y="14788"/>
                  </a:cubicBezTo>
                  <a:cubicBezTo>
                    <a:pt x="192" y="14381"/>
                    <a:pt x="0" y="13798"/>
                    <a:pt x="0" y="13158"/>
                  </a:cubicBezTo>
                  <a:cubicBezTo>
                    <a:pt x="0" y="12518"/>
                    <a:pt x="192" y="11935"/>
                    <a:pt x="529" y="11470"/>
                  </a:cubicBezTo>
                  <a:cubicBezTo>
                    <a:pt x="914" y="11004"/>
                    <a:pt x="1395" y="10771"/>
                    <a:pt x="1924" y="10771"/>
                  </a:cubicBezTo>
                  <a:cubicBezTo>
                    <a:pt x="2453" y="10771"/>
                    <a:pt x="2935" y="11004"/>
                    <a:pt x="3319" y="11470"/>
                  </a:cubicBezTo>
                  <a:cubicBezTo>
                    <a:pt x="3416" y="11586"/>
                    <a:pt x="3512" y="11702"/>
                    <a:pt x="3560" y="11819"/>
                  </a:cubicBezTo>
                  <a:lnTo>
                    <a:pt x="3560" y="9082"/>
                  </a:lnTo>
                  <a:close/>
                </a:path>
              </a:pathLst>
            </a:custGeom>
            <a:grpFill/>
            <a:ln w="19050">
              <a:solidFill>
                <a:srgbClr val="F2F2F2"/>
              </a:solidFill>
              <a:round/>
            </a:ln>
          </p:spPr>
          <p:txBody>
            <a:bodyPr lIns="0" tIns="0" rIns="0" bIns="0"/>
            <a:lstStyle/>
            <a:p>
              <a:pPr lvl="0"/>
              <a:endParaRPr>
                <a:ea typeface="微软雅黑" panose="020B0503020204020204" charset="-122"/>
                <a:cs typeface="+mn-ea"/>
                <a:sym typeface="+mn-lt"/>
              </a:endParaRPr>
            </a:p>
          </p:txBody>
        </p:sp>
        <p:grpSp>
          <p:nvGrpSpPr>
            <p:cNvPr id="86" name="组合 85"/>
            <p:cNvGrpSpPr/>
            <p:nvPr/>
          </p:nvGrpSpPr>
          <p:grpSpPr>
            <a:xfrm>
              <a:off x="4938469" y="3289087"/>
              <a:ext cx="583406" cy="583406"/>
              <a:chOff x="5751513" y="4441826"/>
              <a:chExt cx="777875" cy="777875"/>
            </a:xfrm>
            <a:grpFill/>
          </p:grpSpPr>
          <p:sp>
            <p:nvSpPr>
              <p:cNvPr id="87" name="Freeform 199"/>
              <p:cNvSpPr>
                <a:spLocks noEditPoints="1"/>
              </p:cNvSpPr>
              <p:nvPr/>
            </p:nvSpPr>
            <p:spPr bwMode="auto">
              <a:xfrm>
                <a:off x="5973763" y="4660901"/>
                <a:ext cx="338138" cy="341313"/>
              </a:xfrm>
              <a:custGeom>
                <a:avLst/>
                <a:gdLst>
                  <a:gd name="T0" fmla="*/ 45 w 90"/>
                  <a:gd name="T1" fmla="*/ 0 h 91"/>
                  <a:gd name="T2" fmla="*/ 90 w 90"/>
                  <a:gd name="T3" fmla="*/ 45 h 91"/>
                  <a:gd name="T4" fmla="*/ 45 w 90"/>
                  <a:gd name="T5" fmla="*/ 91 h 91"/>
                  <a:gd name="T6" fmla="*/ 0 w 90"/>
                  <a:gd name="T7" fmla="*/ 45 h 91"/>
                  <a:gd name="T8" fmla="*/ 45 w 90"/>
                  <a:gd name="T9" fmla="*/ 0 h 91"/>
                  <a:gd name="T10" fmla="*/ 45 w 90"/>
                  <a:gd name="T11" fmla="*/ 12 h 91"/>
                  <a:gd name="T12" fmla="*/ 12 w 90"/>
                  <a:gd name="T13" fmla="*/ 45 h 91"/>
                  <a:gd name="T14" fmla="*/ 45 w 90"/>
                  <a:gd name="T15" fmla="*/ 78 h 91"/>
                  <a:gd name="T16" fmla="*/ 78 w 90"/>
                  <a:gd name="T17" fmla="*/ 45 h 91"/>
                  <a:gd name="T18" fmla="*/ 45 w 90"/>
                  <a:gd name="T19" fmla="*/ 1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1">
                    <a:moveTo>
                      <a:pt x="45" y="0"/>
                    </a:moveTo>
                    <a:cubicBezTo>
                      <a:pt x="70" y="0"/>
                      <a:pt x="90" y="20"/>
                      <a:pt x="90" y="45"/>
                    </a:cubicBezTo>
                    <a:cubicBezTo>
                      <a:pt x="90" y="70"/>
                      <a:pt x="70" y="91"/>
                      <a:pt x="45" y="91"/>
                    </a:cubicBezTo>
                    <a:cubicBezTo>
                      <a:pt x="20" y="91"/>
                      <a:pt x="0" y="70"/>
                      <a:pt x="0" y="45"/>
                    </a:cubicBezTo>
                    <a:cubicBezTo>
                      <a:pt x="0" y="20"/>
                      <a:pt x="20" y="0"/>
                      <a:pt x="45" y="0"/>
                    </a:cubicBezTo>
                    <a:close/>
                    <a:moveTo>
                      <a:pt x="45" y="12"/>
                    </a:moveTo>
                    <a:cubicBezTo>
                      <a:pt x="26" y="12"/>
                      <a:pt x="12" y="27"/>
                      <a:pt x="12" y="45"/>
                    </a:cubicBezTo>
                    <a:cubicBezTo>
                      <a:pt x="12" y="64"/>
                      <a:pt x="26" y="78"/>
                      <a:pt x="45" y="78"/>
                    </a:cubicBezTo>
                    <a:cubicBezTo>
                      <a:pt x="63" y="78"/>
                      <a:pt x="78" y="64"/>
                      <a:pt x="78" y="45"/>
                    </a:cubicBezTo>
                    <a:cubicBezTo>
                      <a:pt x="78" y="27"/>
                      <a:pt x="63" y="12"/>
                      <a:pt x="4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88" name="Freeform 200"/>
              <p:cNvSpPr/>
              <p:nvPr/>
            </p:nvSpPr>
            <p:spPr bwMode="auto">
              <a:xfrm>
                <a:off x="6119813" y="4441826"/>
                <a:ext cx="44450" cy="161925"/>
              </a:xfrm>
              <a:custGeom>
                <a:avLst/>
                <a:gdLst>
                  <a:gd name="T0" fmla="*/ 0 w 12"/>
                  <a:gd name="T1" fmla="*/ 37 h 43"/>
                  <a:gd name="T2" fmla="*/ 6 w 12"/>
                  <a:gd name="T3" fmla="*/ 43 h 43"/>
                  <a:gd name="T4" fmla="*/ 12 w 12"/>
                  <a:gd name="T5" fmla="*/ 37 h 43"/>
                  <a:gd name="T6" fmla="*/ 12 w 12"/>
                  <a:gd name="T7" fmla="*/ 6 h 43"/>
                  <a:gd name="T8" fmla="*/ 6 w 12"/>
                  <a:gd name="T9" fmla="*/ 0 h 43"/>
                  <a:gd name="T10" fmla="*/ 0 w 12"/>
                  <a:gd name="T11" fmla="*/ 6 h 43"/>
                  <a:gd name="T12" fmla="*/ 0 w 12"/>
                  <a:gd name="T13" fmla="*/ 37 h 43"/>
                </a:gdLst>
                <a:ahLst/>
                <a:cxnLst>
                  <a:cxn ang="0">
                    <a:pos x="T0" y="T1"/>
                  </a:cxn>
                  <a:cxn ang="0">
                    <a:pos x="T2" y="T3"/>
                  </a:cxn>
                  <a:cxn ang="0">
                    <a:pos x="T4" y="T5"/>
                  </a:cxn>
                  <a:cxn ang="0">
                    <a:pos x="T6" y="T7"/>
                  </a:cxn>
                  <a:cxn ang="0">
                    <a:pos x="T8" y="T9"/>
                  </a:cxn>
                  <a:cxn ang="0">
                    <a:pos x="T10" y="T11"/>
                  </a:cxn>
                  <a:cxn ang="0">
                    <a:pos x="T12" y="T13"/>
                  </a:cxn>
                </a:cxnLst>
                <a:rect l="0" t="0" r="r" b="b"/>
                <a:pathLst>
                  <a:path w="12" h="43">
                    <a:moveTo>
                      <a:pt x="0" y="37"/>
                    </a:moveTo>
                    <a:cubicBezTo>
                      <a:pt x="0" y="40"/>
                      <a:pt x="2" y="43"/>
                      <a:pt x="6" y="43"/>
                    </a:cubicBezTo>
                    <a:cubicBezTo>
                      <a:pt x="9" y="43"/>
                      <a:pt x="12" y="40"/>
                      <a:pt x="12" y="37"/>
                    </a:cubicBezTo>
                    <a:cubicBezTo>
                      <a:pt x="12" y="6"/>
                      <a:pt x="12" y="6"/>
                      <a:pt x="12" y="6"/>
                    </a:cubicBezTo>
                    <a:cubicBezTo>
                      <a:pt x="12" y="3"/>
                      <a:pt x="9" y="0"/>
                      <a:pt x="6" y="0"/>
                    </a:cubicBezTo>
                    <a:cubicBezTo>
                      <a:pt x="2" y="0"/>
                      <a:pt x="0" y="3"/>
                      <a:pt x="0" y="6"/>
                    </a:cubicBezTo>
                    <a:cubicBezTo>
                      <a:pt x="0" y="37"/>
                      <a:pt x="0" y="37"/>
                      <a:pt x="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89" name="Freeform 201"/>
              <p:cNvSpPr/>
              <p:nvPr/>
            </p:nvSpPr>
            <p:spPr bwMode="auto">
              <a:xfrm>
                <a:off x="6119813" y="5073651"/>
                <a:ext cx="44450" cy="146050"/>
              </a:xfrm>
              <a:custGeom>
                <a:avLst/>
                <a:gdLst>
                  <a:gd name="T0" fmla="*/ 0 w 12"/>
                  <a:gd name="T1" fmla="*/ 33 h 39"/>
                  <a:gd name="T2" fmla="*/ 6 w 12"/>
                  <a:gd name="T3" fmla="*/ 39 h 39"/>
                  <a:gd name="T4" fmla="*/ 12 w 12"/>
                  <a:gd name="T5" fmla="*/ 33 h 39"/>
                  <a:gd name="T6" fmla="*/ 12 w 12"/>
                  <a:gd name="T7" fmla="*/ 6 h 39"/>
                  <a:gd name="T8" fmla="*/ 6 w 12"/>
                  <a:gd name="T9" fmla="*/ 0 h 39"/>
                  <a:gd name="T10" fmla="*/ 0 w 12"/>
                  <a:gd name="T11" fmla="*/ 6 h 39"/>
                  <a:gd name="T12" fmla="*/ 0 w 12"/>
                  <a:gd name="T13" fmla="*/ 33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0" y="33"/>
                    </a:moveTo>
                    <a:cubicBezTo>
                      <a:pt x="0" y="36"/>
                      <a:pt x="2" y="39"/>
                      <a:pt x="6" y="39"/>
                    </a:cubicBezTo>
                    <a:cubicBezTo>
                      <a:pt x="9" y="39"/>
                      <a:pt x="12" y="36"/>
                      <a:pt x="12" y="33"/>
                    </a:cubicBezTo>
                    <a:cubicBezTo>
                      <a:pt x="12" y="6"/>
                      <a:pt x="12" y="6"/>
                      <a:pt x="12" y="6"/>
                    </a:cubicBezTo>
                    <a:cubicBezTo>
                      <a:pt x="12" y="3"/>
                      <a:pt x="9" y="0"/>
                      <a:pt x="6" y="0"/>
                    </a:cubicBezTo>
                    <a:cubicBezTo>
                      <a:pt x="2" y="0"/>
                      <a:pt x="0" y="3"/>
                      <a:pt x="0" y="6"/>
                    </a:cubicBezTo>
                    <a:cubicBezTo>
                      <a:pt x="0" y="33"/>
                      <a:pt x="0" y="33"/>
                      <a:pt x="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90" name="Freeform 202"/>
              <p:cNvSpPr/>
              <p:nvPr/>
            </p:nvSpPr>
            <p:spPr bwMode="auto">
              <a:xfrm>
                <a:off x="6367463" y="4806951"/>
                <a:ext cx="161925" cy="44450"/>
              </a:xfrm>
              <a:custGeom>
                <a:avLst/>
                <a:gdLst>
                  <a:gd name="T0" fmla="*/ 6 w 43"/>
                  <a:gd name="T1" fmla="*/ 0 h 12"/>
                  <a:gd name="T2" fmla="*/ 0 w 43"/>
                  <a:gd name="T3" fmla="*/ 6 h 12"/>
                  <a:gd name="T4" fmla="*/ 6 w 43"/>
                  <a:gd name="T5" fmla="*/ 12 h 12"/>
                  <a:gd name="T6" fmla="*/ 37 w 43"/>
                  <a:gd name="T7" fmla="*/ 12 h 12"/>
                  <a:gd name="T8" fmla="*/ 43 w 43"/>
                  <a:gd name="T9" fmla="*/ 6 h 12"/>
                  <a:gd name="T10" fmla="*/ 37 w 43"/>
                  <a:gd name="T11" fmla="*/ 0 h 12"/>
                  <a:gd name="T12" fmla="*/ 6 w 4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3" h="12">
                    <a:moveTo>
                      <a:pt x="6" y="0"/>
                    </a:moveTo>
                    <a:cubicBezTo>
                      <a:pt x="3" y="0"/>
                      <a:pt x="0" y="3"/>
                      <a:pt x="0" y="6"/>
                    </a:cubicBezTo>
                    <a:cubicBezTo>
                      <a:pt x="0" y="10"/>
                      <a:pt x="3" y="12"/>
                      <a:pt x="6" y="12"/>
                    </a:cubicBezTo>
                    <a:cubicBezTo>
                      <a:pt x="37" y="12"/>
                      <a:pt x="37" y="12"/>
                      <a:pt x="37" y="12"/>
                    </a:cubicBezTo>
                    <a:cubicBezTo>
                      <a:pt x="40" y="12"/>
                      <a:pt x="43" y="10"/>
                      <a:pt x="43" y="6"/>
                    </a:cubicBezTo>
                    <a:cubicBezTo>
                      <a:pt x="43" y="3"/>
                      <a:pt x="40" y="0"/>
                      <a:pt x="37" y="0"/>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91" name="Freeform 203"/>
              <p:cNvSpPr/>
              <p:nvPr/>
            </p:nvSpPr>
            <p:spPr bwMode="auto">
              <a:xfrm>
                <a:off x="5751513" y="4806951"/>
                <a:ext cx="146050" cy="44450"/>
              </a:xfrm>
              <a:custGeom>
                <a:avLst/>
                <a:gdLst>
                  <a:gd name="T0" fmla="*/ 6 w 39"/>
                  <a:gd name="T1" fmla="*/ 0 h 12"/>
                  <a:gd name="T2" fmla="*/ 0 w 39"/>
                  <a:gd name="T3" fmla="*/ 6 h 12"/>
                  <a:gd name="T4" fmla="*/ 6 w 39"/>
                  <a:gd name="T5" fmla="*/ 12 h 12"/>
                  <a:gd name="T6" fmla="*/ 33 w 39"/>
                  <a:gd name="T7" fmla="*/ 12 h 12"/>
                  <a:gd name="T8" fmla="*/ 39 w 39"/>
                  <a:gd name="T9" fmla="*/ 6 h 12"/>
                  <a:gd name="T10" fmla="*/ 33 w 39"/>
                  <a:gd name="T11" fmla="*/ 0 h 12"/>
                  <a:gd name="T12" fmla="*/ 6 w 3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6" y="0"/>
                    </a:moveTo>
                    <a:cubicBezTo>
                      <a:pt x="3" y="0"/>
                      <a:pt x="0" y="3"/>
                      <a:pt x="0" y="6"/>
                    </a:cubicBezTo>
                    <a:cubicBezTo>
                      <a:pt x="0" y="10"/>
                      <a:pt x="3" y="12"/>
                      <a:pt x="6" y="12"/>
                    </a:cubicBezTo>
                    <a:cubicBezTo>
                      <a:pt x="33" y="12"/>
                      <a:pt x="33" y="12"/>
                      <a:pt x="33" y="12"/>
                    </a:cubicBezTo>
                    <a:cubicBezTo>
                      <a:pt x="36" y="12"/>
                      <a:pt x="39" y="10"/>
                      <a:pt x="39" y="6"/>
                    </a:cubicBezTo>
                    <a:cubicBezTo>
                      <a:pt x="39" y="3"/>
                      <a:pt x="36" y="0"/>
                      <a:pt x="33" y="0"/>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92" name="Freeform 204"/>
              <p:cNvSpPr/>
              <p:nvPr/>
            </p:nvSpPr>
            <p:spPr bwMode="auto">
              <a:xfrm>
                <a:off x="6329363" y="4622801"/>
                <a:ext cx="155575" cy="109538"/>
              </a:xfrm>
              <a:custGeom>
                <a:avLst/>
                <a:gdLst>
                  <a:gd name="T0" fmla="*/ 4 w 41"/>
                  <a:gd name="T1" fmla="*/ 17 h 29"/>
                  <a:gd name="T2" fmla="*/ 2 w 41"/>
                  <a:gd name="T3" fmla="*/ 25 h 29"/>
                  <a:gd name="T4" fmla="*/ 10 w 41"/>
                  <a:gd name="T5" fmla="*/ 27 h 29"/>
                  <a:gd name="T6" fmla="*/ 37 w 41"/>
                  <a:gd name="T7" fmla="*/ 12 h 29"/>
                  <a:gd name="T8" fmla="*/ 39 w 41"/>
                  <a:gd name="T9" fmla="*/ 4 h 29"/>
                  <a:gd name="T10" fmla="*/ 31 w 41"/>
                  <a:gd name="T11" fmla="*/ 1 h 29"/>
                  <a:gd name="T12" fmla="*/ 4 w 41"/>
                  <a:gd name="T13" fmla="*/ 17 h 29"/>
                </a:gdLst>
                <a:ahLst/>
                <a:cxnLst>
                  <a:cxn ang="0">
                    <a:pos x="T0" y="T1"/>
                  </a:cxn>
                  <a:cxn ang="0">
                    <a:pos x="T2" y="T3"/>
                  </a:cxn>
                  <a:cxn ang="0">
                    <a:pos x="T4" y="T5"/>
                  </a:cxn>
                  <a:cxn ang="0">
                    <a:pos x="T6" y="T7"/>
                  </a:cxn>
                  <a:cxn ang="0">
                    <a:pos x="T8" y="T9"/>
                  </a:cxn>
                  <a:cxn ang="0">
                    <a:pos x="T10" y="T11"/>
                  </a:cxn>
                  <a:cxn ang="0">
                    <a:pos x="T12" y="T13"/>
                  </a:cxn>
                </a:cxnLst>
                <a:rect l="0" t="0" r="r" b="b"/>
                <a:pathLst>
                  <a:path w="41" h="28">
                    <a:moveTo>
                      <a:pt x="4" y="17"/>
                    </a:moveTo>
                    <a:cubicBezTo>
                      <a:pt x="1" y="19"/>
                      <a:pt x="0" y="22"/>
                      <a:pt x="2" y="25"/>
                    </a:cubicBezTo>
                    <a:cubicBezTo>
                      <a:pt x="4" y="28"/>
                      <a:pt x="7" y="29"/>
                      <a:pt x="10" y="27"/>
                    </a:cubicBezTo>
                    <a:cubicBezTo>
                      <a:pt x="37" y="12"/>
                      <a:pt x="37" y="12"/>
                      <a:pt x="37" y="12"/>
                    </a:cubicBezTo>
                    <a:cubicBezTo>
                      <a:pt x="40" y="10"/>
                      <a:pt x="41" y="7"/>
                      <a:pt x="39" y="4"/>
                    </a:cubicBezTo>
                    <a:cubicBezTo>
                      <a:pt x="38" y="1"/>
                      <a:pt x="34" y="0"/>
                      <a:pt x="31" y="1"/>
                    </a:cubicBezTo>
                    <a:cubicBezTo>
                      <a:pt x="4" y="17"/>
                      <a:pt x="4"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93" name="Freeform 206"/>
              <p:cNvSpPr/>
              <p:nvPr/>
            </p:nvSpPr>
            <p:spPr bwMode="auto">
              <a:xfrm>
                <a:off x="5800726" y="4938713"/>
                <a:ext cx="134938" cy="101600"/>
              </a:xfrm>
              <a:custGeom>
                <a:avLst/>
                <a:gdLst>
                  <a:gd name="T0" fmla="*/ 3 w 36"/>
                  <a:gd name="T1" fmla="*/ 15 h 27"/>
                  <a:gd name="T2" fmla="*/ 1 w 36"/>
                  <a:gd name="T3" fmla="*/ 23 h 27"/>
                  <a:gd name="T4" fmla="*/ 9 w 36"/>
                  <a:gd name="T5" fmla="*/ 25 h 27"/>
                  <a:gd name="T6" fmla="*/ 32 w 36"/>
                  <a:gd name="T7" fmla="*/ 12 h 27"/>
                  <a:gd name="T8" fmla="*/ 35 w 36"/>
                  <a:gd name="T9" fmla="*/ 4 h 27"/>
                  <a:gd name="T10" fmla="*/ 26 w 36"/>
                  <a:gd name="T11" fmla="*/ 1 h 27"/>
                  <a:gd name="T12" fmla="*/ 3 w 36"/>
                  <a:gd name="T13" fmla="*/ 15 h 27"/>
                </a:gdLst>
                <a:ahLst/>
                <a:cxnLst>
                  <a:cxn ang="0">
                    <a:pos x="T0" y="T1"/>
                  </a:cxn>
                  <a:cxn ang="0">
                    <a:pos x="T2" y="T3"/>
                  </a:cxn>
                  <a:cxn ang="0">
                    <a:pos x="T4" y="T5"/>
                  </a:cxn>
                  <a:cxn ang="0">
                    <a:pos x="T6" y="T7"/>
                  </a:cxn>
                  <a:cxn ang="0">
                    <a:pos x="T8" y="T9"/>
                  </a:cxn>
                  <a:cxn ang="0">
                    <a:pos x="T10" y="T11"/>
                  </a:cxn>
                  <a:cxn ang="0">
                    <a:pos x="T12" y="T13"/>
                  </a:cxn>
                </a:cxnLst>
                <a:rect l="0" t="0" r="r" b="b"/>
                <a:pathLst>
                  <a:path w="36" h="27">
                    <a:moveTo>
                      <a:pt x="3" y="15"/>
                    </a:moveTo>
                    <a:cubicBezTo>
                      <a:pt x="1" y="16"/>
                      <a:pt x="0" y="20"/>
                      <a:pt x="1" y="23"/>
                    </a:cubicBezTo>
                    <a:cubicBezTo>
                      <a:pt x="3" y="26"/>
                      <a:pt x="7" y="27"/>
                      <a:pt x="9" y="25"/>
                    </a:cubicBezTo>
                    <a:cubicBezTo>
                      <a:pt x="32" y="12"/>
                      <a:pt x="32" y="12"/>
                      <a:pt x="32" y="12"/>
                    </a:cubicBezTo>
                    <a:cubicBezTo>
                      <a:pt x="35" y="10"/>
                      <a:pt x="36" y="7"/>
                      <a:pt x="35" y="4"/>
                    </a:cubicBezTo>
                    <a:cubicBezTo>
                      <a:pt x="33" y="1"/>
                      <a:pt x="29" y="0"/>
                      <a:pt x="26" y="1"/>
                    </a:cubicBezTo>
                    <a:cubicBezTo>
                      <a:pt x="3" y="15"/>
                      <a:pt x="3" y="15"/>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94" name="Freeform 207"/>
              <p:cNvSpPr/>
              <p:nvPr/>
            </p:nvSpPr>
            <p:spPr bwMode="auto">
              <a:xfrm>
                <a:off x="6240463" y="4487863"/>
                <a:ext cx="107950" cy="153988"/>
              </a:xfrm>
              <a:custGeom>
                <a:avLst/>
                <a:gdLst>
                  <a:gd name="T0" fmla="*/ 2 w 29"/>
                  <a:gd name="T1" fmla="*/ 31 h 41"/>
                  <a:gd name="T2" fmla="*/ 4 w 29"/>
                  <a:gd name="T3" fmla="*/ 39 h 41"/>
                  <a:gd name="T4" fmla="*/ 12 w 29"/>
                  <a:gd name="T5" fmla="*/ 37 h 41"/>
                  <a:gd name="T6" fmla="*/ 28 w 29"/>
                  <a:gd name="T7" fmla="*/ 10 h 41"/>
                  <a:gd name="T8" fmla="*/ 25 w 29"/>
                  <a:gd name="T9" fmla="*/ 2 h 41"/>
                  <a:gd name="T10" fmla="*/ 17 w 29"/>
                  <a:gd name="T11" fmla="*/ 4 h 41"/>
                  <a:gd name="T12" fmla="*/ 2 w 29"/>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28" h="41">
                    <a:moveTo>
                      <a:pt x="2" y="31"/>
                    </a:moveTo>
                    <a:cubicBezTo>
                      <a:pt x="0" y="34"/>
                      <a:pt x="1" y="37"/>
                      <a:pt x="4" y="39"/>
                    </a:cubicBezTo>
                    <a:cubicBezTo>
                      <a:pt x="7" y="41"/>
                      <a:pt x="10" y="40"/>
                      <a:pt x="12" y="37"/>
                    </a:cubicBezTo>
                    <a:cubicBezTo>
                      <a:pt x="28" y="10"/>
                      <a:pt x="28" y="10"/>
                      <a:pt x="28" y="10"/>
                    </a:cubicBezTo>
                    <a:cubicBezTo>
                      <a:pt x="29" y="7"/>
                      <a:pt x="28" y="4"/>
                      <a:pt x="25" y="2"/>
                    </a:cubicBezTo>
                    <a:cubicBezTo>
                      <a:pt x="22" y="0"/>
                      <a:pt x="19" y="1"/>
                      <a:pt x="17" y="4"/>
                    </a:cubicBezTo>
                    <a:cubicBezTo>
                      <a:pt x="2" y="31"/>
                      <a:pt x="2" y="31"/>
                      <a:pt x="2"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95" name="Freeform 208"/>
              <p:cNvSpPr/>
              <p:nvPr/>
            </p:nvSpPr>
            <p:spPr bwMode="auto">
              <a:xfrm>
                <a:off x="5932488" y="5035551"/>
                <a:ext cx="101600" cy="139700"/>
              </a:xfrm>
              <a:custGeom>
                <a:avLst/>
                <a:gdLst>
                  <a:gd name="T0" fmla="*/ 2 w 27"/>
                  <a:gd name="T1" fmla="*/ 27 h 37"/>
                  <a:gd name="T2" fmla="*/ 4 w 27"/>
                  <a:gd name="T3" fmla="*/ 35 h 37"/>
                  <a:gd name="T4" fmla="*/ 12 w 27"/>
                  <a:gd name="T5" fmla="*/ 33 h 37"/>
                  <a:gd name="T6" fmla="*/ 26 w 27"/>
                  <a:gd name="T7" fmla="*/ 10 h 37"/>
                  <a:gd name="T8" fmla="*/ 23 w 27"/>
                  <a:gd name="T9" fmla="*/ 1 h 37"/>
                  <a:gd name="T10" fmla="*/ 15 w 27"/>
                  <a:gd name="T11" fmla="*/ 4 h 37"/>
                  <a:gd name="T12" fmla="*/ 2 w 27"/>
                  <a:gd name="T13" fmla="*/ 27 h 37"/>
                </a:gdLst>
                <a:ahLst/>
                <a:cxnLst>
                  <a:cxn ang="0">
                    <a:pos x="T0" y="T1"/>
                  </a:cxn>
                  <a:cxn ang="0">
                    <a:pos x="T2" y="T3"/>
                  </a:cxn>
                  <a:cxn ang="0">
                    <a:pos x="T4" y="T5"/>
                  </a:cxn>
                  <a:cxn ang="0">
                    <a:pos x="T6" y="T7"/>
                  </a:cxn>
                  <a:cxn ang="0">
                    <a:pos x="T8" y="T9"/>
                  </a:cxn>
                  <a:cxn ang="0">
                    <a:pos x="T10" y="T11"/>
                  </a:cxn>
                  <a:cxn ang="0">
                    <a:pos x="T12" y="T13"/>
                  </a:cxn>
                </a:cxnLst>
                <a:rect l="0" t="0" r="r" b="b"/>
                <a:pathLst>
                  <a:path w="27" h="37">
                    <a:moveTo>
                      <a:pt x="2" y="27"/>
                    </a:moveTo>
                    <a:cubicBezTo>
                      <a:pt x="0" y="30"/>
                      <a:pt x="1" y="33"/>
                      <a:pt x="4" y="35"/>
                    </a:cubicBezTo>
                    <a:cubicBezTo>
                      <a:pt x="7" y="37"/>
                      <a:pt x="11" y="36"/>
                      <a:pt x="12" y="33"/>
                    </a:cubicBezTo>
                    <a:cubicBezTo>
                      <a:pt x="26" y="10"/>
                      <a:pt x="26" y="10"/>
                      <a:pt x="26" y="10"/>
                    </a:cubicBezTo>
                    <a:cubicBezTo>
                      <a:pt x="27" y="7"/>
                      <a:pt x="26" y="3"/>
                      <a:pt x="23" y="1"/>
                    </a:cubicBezTo>
                    <a:cubicBezTo>
                      <a:pt x="20" y="0"/>
                      <a:pt x="17" y="1"/>
                      <a:pt x="15" y="4"/>
                    </a:cubicBezTo>
                    <a:cubicBezTo>
                      <a:pt x="2" y="27"/>
                      <a:pt x="2" y="27"/>
                      <a:pt x="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96" name="Freeform 209"/>
              <p:cNvSpPr/>
              <p:nvPr/>
            </p:nvSpPr>
            <p:spPr bwMode="auto">
              <a:xfrm>
                <a:off x="5932488" y="4487863"/>
                <a:ext cx="107950" cy="153988"/>
              </a:xfrm>
              <a:custGeom>
                <a:avLst/>
                <a:gdLst>
                  <a:gd name="T0" fmla="*/ 17 w 29"/>
                  <a:gd name="T1" fmla="*/ 37 h 41"/>
                  <a:gd name="T2" fmla="*/ 25 w 29"/>
                  <a:gd name="T3" fmla="*/ 39 h 41"/>
                  <a:gd name="T4" fmla="*/ 28 w 29"/>
                  <a:gd name="T5" fmla="*/ 31 h 41"/>
                  <a:gd name="T6" fmla="*/ 12 w 29"/>
                  <a:gd name="T7" fmla="*/ 4 h 41"/>
                  <a:gd name="T8" fmla="*/ 4 w 29"/>
                  <a:gd name="T9" fmla="*/ 2 h 41"/>
                  <a:gd name="T10" fmla="*/ 2 w 29"/>
                  <a:gd name="T11" fmla="*/ 10 h 41"/>
                  <a:gd name="T12" fmla="*/ 17 w 29"/>
                  <a:gd name="T13" fmla="*/ 37 h 41"/>
                </a:gdLst>
                <a:ahLst/>
                <a:cxnLst>
                  <a:cxn ang="0">
                    <a:pos x="T0" y="T1"/>
                  </a:cxn>
                  <a:cxn ang="0">
                    <a:pos x="T2" y="T3"/>
                  </a:cxn>
                  <a:cxn ang="0">
                    <a:pos x="T4" y="T5"/>
                  </a:cxn>
                  <a:cxn ang="0">
                    <a:pos x="T6" y="T7"/>
                  </a:cxn>
                  <a:cxn ang="0">
                    <a:pos x="T8" y="T9"/>
                  </a:cxn>
                  <a:cxn ang="0">
                    <a:pos x="T10" y="T11"/>
                  </a:cxn>
                  <a:cxn ang="0">
                    <a:pos x="T12" y="T13"/>
                  </a:cxn>
                </a:cxnLst>
                <a:rect l="0" t="0" r="r" b="b"/>
                <a:pathLst>
                  <a:path w="28" h="41">
                    <a:moveTo>
                      <a:pt x="17" y="37"/>
                    </a:moveTo>
                    <a:cubicBezTo>
                      <a:pt x="19" y="40"/>
                      <a:pt x="23" y="41"/>
                      <a:pt x="25" y="39"/>
                    </a:cubicBezTo>
                    <a:cubicBezTo>
                      <a:pt x="28" y="37"/>
                      <a:pt x="29" y="34"/>
                      <a:pt x="28" y="31"/>
                    </a:cubicBezTo>
                    <a:cubicBezTo>
                      <a:pt x="12" y="4"/>
                      <a:pt x="12" y="4"/>
                      <a:pt x="12" y="4"/>
                    </a:cubicBezTo>
                    <a:cubicBezTo>
                      <a:pt x="11" y="1"/>
                      <a:pt x="7" y="0"/>
                      <a:pt x="4" y="2"/>
                    </a:cubicBezTo>
                    <a:cubicBezTo>
                      <a:pt x="1" y="4"/>
                      <a:pt x="0" y="7"/>
                      <a:pt x="2" y="10"/>
                    </a:cubicBezTo>
                    <a:cubicBezTo>
                      <a:pt x="17" y="37"/>
                      <a:pt x="17" y="37"/>
                      <a:pt x="17"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97" name="Freeform 210"/>
              <p:cNvSpPr/>
              <p:nvPr/>
            </p:nvSpPr>
            <p:spPr bwMode="auto">
              <a:xfrm>
                <a:off x="6246813" y="5035551"/>
                <a:ext cx="101600" cy="139700"/>
              </a:xfrm>
              <a:custGeom>
                <a:avLst/>
                <a:gdLst>
                  <a:gd name="T0" fmla="*/ 15 w 27"/>
                  <a:gd name="T1" fmla="*/ 33 h 37"/>
                  <a:gd name="T2" fmla="*/ 23 w 27"/>
                  <a:gd name="T3" fmla="*/ 35 h 37"/>
                  <a:gd name="T4" fmla="*/ 26 w 27"/>
                  <a:gd name="T5" fmla="*/ 27 h 37"/>
                  <a:gd name="T6" fmla="*/ 12 w 27"/>
                  <a:gd name="T7" fmla="*/ 4 h 37"/>
                  <a:gd name="T8" fmla="*/ 4 w 27"/>
                  <a:gd name="T9" fmla="*/ 1 h 37"/>
                  <a:gd name="T10" fmla="*/ 2 w 27"/>
                  <a:gd name="T11" fmla="*/ 10 h 37"/>
                  <a:gd name="T12" fmla="*/ 15 w 27"/>
                  <a:gd name="T13" fmla="*/ 33 h 37"/>
                </a:gdLst>
                <a:ahLst/>
                <a:cxnLst>
                  <a:cxn ang="0">
                    <a:pos x="T0" y="T1"/>
                  </a:cxn>
                  <a:cxn ang="0">
                    <a:pos x="T2" y="T3"/>
                  </a:cxn>
                  <a:cxn ang="0">
                    <a:pos x="T4" y="T5"/>
                  </a:cxn>
                  <a:cxn ang="0">
                    <a:pos x="T6" y="T7"/>
                  </a:cxn>
                  <a:cxn ang="0">
                    <a:pos x="T8" y="T9"/>
                  </a:cxn>
                  <a:cxn ang="0">
                    <a:pos x="T10" y="T11"/>
                  </a:cxn>
                  <a:cxn ang="0">
                    <a:pos x="T12" y="T13"/>
                  </a:cxn>
                </a:cxnLst>
                <a:rect l="0" t="0" r="r" b="b"/>
                <a:pathLst>
                  <a:path w="27" h="37">
                    <a:moveTo>
                      <a:pt x="15" y="33"/>
                    </a:moveTo>
                    <a:cubicBezTo>
                      <a:pt x="17" y="36"/>
                      <a:pt x="20" y="37"/>
                      <a:pt x="23" y="35"/>
                    </a:cubicBezTo>
                    <a:cubicBezTo>
                      <a:pt x="26" y="33"/>
                      <a:pt x="27" y="30"/>
                      <a:pt x="26" y="27"/>
                    </a:cubicBezTo>
                    <a:cubicBezTo>
                      <a:pt x="12" y="4"/>
                      <a:pt x="12" y="4"/>
                      <a:pt x="12" y="4"/>
                    </a:cubicBezTo>
                    <a:cubicBezTo>
                      <a:pt x="11" y="1"/>
                      <a:pt x="7" y="0"/>
                      <a:pt x="4" y="1"/>
                    </a:cubicBezTo>
                    <a:cubicBezTo>
                      <a:pt x="1" y="3"/>
                      <a:pt x="0" y="7"/>
                      <a:pt x="2" y="10"/>
                    </a:cubicBezTo>
                    <a:cubicBezTo>
                      <a:pt x="15" y="33"/>
                      <a:pt x="15" y="33"/>
                      <a:pt x="1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98" name="Freeform 211"/>
              <p:cNvSpPr/>
              <p:nvPr/>
            </p:nvSpPr>
            <p:spPr bwMode="auto">
              <a:xfrm>
                <a:off x="5800726" y="4622801"/>
                <a:ext cx="149225" cy="109538"/>
              </a:xfrm>
              <a:custGeom>
                <a:avLst/>
                <a:gdLst>
                  <a:gd name="T0" fmla="*/ 30 w 40"/>
                  <a:gd name="T1" fmla="*/ 27 h 29"/>
                  <a:gd name="T2" fmla="*/ 38 w 40"/>
                  <a:gd name="T3" fmla="*/ 25 h 29"/>
                  <a:gd name="T4" fmla="*/ 36 w 40"/>
                  <a:gd name="T5" fmla="*/ 17 h 29"/>
                  <a:gd name="T6" fmla="*/ 9 w 40"/>
                  <a:gd name="T7" fmla="*/ 1 h 29"/>
                  <a:gd name="T8" fmla="*/ 1 w 40"/>
                  <a:gd name="T9" fmla="*/ 4 h 29"/>
                  <a:gd name="T10" fmla="*/ 3 w 40"/>
                  <a:gd name="T11" fmla="*/ 12 h 29"/>
                  <a:gd name="T12" fmla="*/ 30 w 40"/>
                  <a:gd name="T13" fmla="*/ 27 h 29"/>
                </a:gdLst>
                <a:ahLst/>
                <a:cxnLst>
                  <a:cxn ang="0">
                    <a:pos x="T0" y="T1"/>
                  </a:cxn>
                  <a:cxn ang="0">
                    <a:pos x="T2" y="T3"/>
                  </a:cxn>
                  <a:cxn ang="0">
                    <a:pos x="T4" y="T5"/>
                  </a:cxn>
                  <a:cxn ang="0">
                    <a:pos x="T6" y="T7"/>
                  </a:cxn>
                  <a:cxn ang="0">
                    <a:pos x="T8" y="T9"/>
                  </a:cxn>
                  <a:cxn ang="0">
                    <a:pos x="T10" y="T11"/>
                  </a:cxn>
                  <a:cxn ang="0">
                    <a:pos x="T12" y="T13"/>
                  </a:cxn>
                </a:cxnLst>
                <a:rect l="0" t="0" r="r" b="b"/>
                <a:pathLst>
                  <a:path w="40" h="28">
                    <a:moveTo>
                      <a:pt x="30" y="27"/>
                    </a:moveTo>
                    <a:cubicBezTo>
                      <a:pt x="33" y="29"/>
                      <a:pt x="37" y="28"/>
                      <a:pt x="38" y="25"/>
                    </a:cubicBezTo>
                    <a:cubicBezTo>
                      <a:pt x="40" y="22"/>
                      <a:pt x="39" y="19"/>
                      <a:pt x="36" y="17"/>
                    </a:cubicBezTo>
                    <a:cubicBezTo>
                      <a:pt x="9" y="1"/>
                      <a:pt x="9" y="1"/>
                      <a:pt x="9" y="1"/>
                    </a:cubicBezTo>
                    <a:cubicBezTo>
                      <a:pt x="7" y="0"/>
                      <a:pt x="3" y="1"/>
                      <a:pt x="1" y="4"/>
                    </a:cubicBezTo>
                    <a:cubicBezTo>
                      <a:pt x="0" y="7"/>
                      <a:pt x="1" y="10"/>
                      <a:pt x="3" y="12"/>
                    </a:cubicBezTo>
                    <a:cubicBezTo>
                      <a:pt x="30" y="27"/>
                      <a:pt x="30" y="27"/>
                      <a:pt x="3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99" name="Freeform 212"/>
              <p:cNvSpPr/>
              <p:nvPr/>
            </p:nvSpPr>
            <p:spPr bwMode="auto">
              <a:xfrm>
                <a:off x="6345238" y="4938713"/>
                <a:ext cx="139700" cy="101600"/>
              </a:xfrm>
              <a:custGeom>
                <a:avLst/>
                <a:gdLst>
                  <a:gd name="T0" fmla="*/ 27 w 37"/>
                  <a:gd name="T1" fmla="*/ 25 h 27"/>
                  <a:gd name="T2" fmla="*/ 35 w 37"/>
                  <a:gd name="T3" fmla="*/ 23 h 27"/>
                  <a:gd name="T4" fmla="*/ 33 w 37"/>
                  <a:gd name="T5" fmla="*/ 15 h 27"/>
                  <a:gd name="T6" fmla="*/ 10 w 37"/>
                  <a:gd name="T7" fmla="*/ 1 h 27"/>
                  <a:gd name="T8" fmla="*/ 2 w 37"/>
                  <a:gd name="T9" fmla="*/ 4 h 27"/>
                  <a:gd name="T10" fmla="*/ 4 w 37"/>
                  <a:gd name="T11" fmla="*/ 12 h 27"/>
                  <a:gd name="T12" fmla="*/ 27 w 37"/>
                  <a:gd name="T13" fmla="*/ 25 h 27"/>
                </a:gdLst>
                <a:ahLst/>
                <a:cxnLst>
                  <a:cxn ang="0">
                    <a:pos x="T0" y="T1"/>
                  </a:cxn>
                  <a:cxn ang="0">
                    <a:pos x="T2" y="T3"/>
                  </a:cxn>
                  <a:cxn ang="0">
                    <a:pos x="T4" y="T5"/>
                  </a:cxn>
                  <a:cxn ang="0">
                    <a:pos x="T6" y="T7"/>
                  </a:cxn>
                  <a:cxn ang="0">
                    <a:pos x="T8" y="T9"/>
                  </a:cxn>
                  <a:cxn ang="0">
                    <a:pos x="T10" y="T11"/>
                  </a:cxn>
                  <a:cxn ang="0">
                    <a:pos x="T12" y="T13"/>
                  </a:cxn>
                </a:cxnLst>
                <a:rect l="0" t="0" r="r" b="b"/>
                <a:pathLst>
                  <a:path w="37" h="27">
                    <a:moveTo>
                      <a:pt x="27" y="25"/>
                    </a:moveTo>
                    <a:cubicBezTo>
                      <a:pt x="30" y="27"/>
                      <a:pt x="34" y="26"/>
                      <a:pt x="35" y="23"/>
                    </a:cubicBezTo>
                    <a:cubicBezTo>
                      <a:pt x="37" y="20"/>
                      <a:pt x="36" y="16"/>
                      <a:pt x="33" y="15"/>
                    </a:cubicBezTo>
                    <a:cubicBezTo>
                      <a:pt x="10" y="1"/>
                      <a:pt x="10" y="1"/>
                      <a:pt x="10" y="1"/>
                    </a:cubicBezTo>
                    <a:cubicBezTo>
                      <a:pt x="7" y="0"/>
                      <a:pt x="3" y="1"/>
                      <a:pt x="2" y="4"/>
                    </a:cubicBezTo>
                    <a:cubicBezTo>
                      <a:pt x="0" y="7"/>
                      <a:pt x="1" y="10"/>
                      <a:pt x="4" y="12"/>
                    </a:cubicBezTo>
                    <a:cubicBezTo>
                      <a:pt x="27" y="25"/>
                      <a:pt x="27" y="25"/>
                      <a:pt x="2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grpSp>
      </p:grpSp>
      <p:grpSp>
        <p:nvGrpSpPr>
          <p:cNvPr id="100" name="组合 99"/>
          <p:cNvGrpSpPr/>
          <p:nvPr/>
        </p:nvGrpSpPr>
        <p:grpSpPr>
          <a:xfrm>
            <a:off x="5964968" y="1226817"/>
            <a:ext cx="2203501" cy="2634459"/>
            <a:chOff x="4565026" y="1166625"/>
            <a:chExt cx="1652841" cy="1975387"/>
          </a:xfrm>
          <a:solidFill>
            <a:srgbClr val="C00000"/>
          </a:solidFill>
        </p:grpSpPr>
        <p:sp>
          <p:nvSpPr>
            <p:cNvPr id="101" name="Shape 14694"/>
            <p:cNvSpPr/>
            <p:nvPr/>
          </p:nvSpPr>
          <p:spPr>
            <a:xfrm>
              <a:off x="4565026" y="1166625"/>
              <a:ext cx="1652841" cy="1975387"/>
            </a:xfrm>
            <a:custGeom>
              <a:avLst/>
              <a:gdLst/>
              <a:ahLst/>
              <a:cxnLst>
                <a:cxn ang="0">
                  <a:pos x="wd2" y="hd2"/>
                </a:cxn>
                <a:cxn ang="5400000">
                  <a:pos x="wd2" y="hd2"/>
                </a:cxn>
                <a:cxn ang="10800000">
                  <a:pos x="wd2" y="hd2"/>
                </a:cxn>
                <a:cxn ang="16200000">
                  <a:pos x="wd2" y="hd2"/>
                </a:cxn>
              </a:cxnLst>
              <a:rect l="0" t="0" r="r" b="b"/>
              <a:pathLst>
                <a:path w="21600" h="21600" extrusionOk="0">
                  <a:moveTo>
                    <a:pt x="18135" y="18210"/>
                  </a:moveTo>
                  <a:cubicBezTo>
                    <a:pt x="14785" y="18210"/>
                    <a:pt x="14785" y="18210"/>
                    <a:pt x="14785" y="18210"/>
                  </a:cubicBezTo>
                  <a:cubicBezTo>
                    <a:pt x="14785" y="18210"/>
                    <a:pt x="14843" y="18258"/>
                    <a:pt x="14843" y="18258"/>
                  </a:cubicBezTo>
                  <a:cubicBezTo>
                    <a:pt x="15305" y="18646"/>
                    <a:pt x="15536" y="19130"/>
                    <a:pt x="15536" y="19663"/>
                  </a:cubicBezTo>
                  <a:cubicBezTo>
                    <a:pt x="15536" y="20196"/>
                    <a:pt x="15305" y="20680"/>
                    <a:pt x="14843" y="21019"/>
                  </a:cubicBezTo>
                  <a:cubicBezTo>
                    <a:pt x="14381" y="21406"/>
                    <a:pt x="13861" y="21600"/>
                    <a:pt x="13168" y="21600"/>
                  </a:cubicBezTo>
                  <a:cubicBezTo>
                    <a:pt x="12533" y="21600"/>
                    <a:pt x="12013" y="21406"/>
                    <a:pt x="11551" y="21019"/>
                  </a:cubicBezTo>
                  <a:cubicBezTo>
                    <a:pt x="11089" y="20680"/>
                    <a:pt x="10858" y="20196"/>
                    <a:pt x="10858" y="19663"/>
                  </a:cubicBezTo>
                  <a:cubicBezTo>
                    <a:pt x="10858" y="19130"/>
                    <a:pt x="11089" y="18646"/>
                    <a:pt x="11551" y="18258"/>
                  </a:cubicBezTo>
                  <a:cubicBezTo>
                    <a:pt x="11551" y="18258"/>
                    <a:pt x="11551" y="18210"/>
                    <a:pt x="11551" y="18210"/>
                  </a:cubicBezTo>
                  <a:cubicBezTo>
                    <a:pt x="9125" y="18210"/>
                    <a:pt x="9125" y="18210"/>
                    <a:pt x="9125" y="18210"/>
                  </a:cubicBezTo>
                  <a:cubicBezTo>
                    <a:pt x="9125" y="18210"/>
                    <a:pt x="9125" y="18161"/>
                    <a:pt x="9125" y="18113"/>
                  </a:cubicBezTo>
                  <a:cubicBezTo>
                    <a:pt x="9125" y="16030"/>
                    <a:pt x="8201" y="14190"/>
                    <a:pt x="6411" y="12737"/>
                  </a:cubicBezTo>
                  <a:cubicBezTo>
                    <a:pt x="4678" y="11236"/>
                    <a:pt x="2483" y="10461"/>
                    <a:pt x="0" y="10461"/>
                  </a:cubicBezTo>
                  <a:cubicBezTo>
                    <a:pt x="0" y="8282"/>
                    <a:pt x="0" y="8282"/>
                    <a:pt x="0" y="8282"/>
                  </a:cubicBezTo>
                  <a:cubicBezTo>
                    <a:pt x="58" y="8378"/>
                    <a:pt x="116" y="8427"/>
                    <a:pt x="173" y="8475"/>
                  </a:cubicBezTo>
                  <a:cubicBezTo>
                    <a:pt x="635" y="8863"/>
                    <a:pt x="1213" y="9057"/>
                    <a:pt x="1848" y="9057"/>
                  </a:cubicBezTo>
                  <a:cubicBezTo>
                    <a:pt x="2483" y="9057"/>
                    <a:pt x="3061" y="8863"/>
                    <a:pt x="3523" y="8475"/>
                  </a:cubicBezTo>
                  <a:cubicBezTo>
                    <a:pt x="3985" y="8088"/>
                    <a:pt x="4216" y="7652"/>
                    <a:pt x="4216" y="7071"/>
                  </a:cubicBezTo>
                  <a:cubicBezTo>
                    <a:pt x="4216" y="6538"/>
                    <a:pt x="3985" y="6102"/>
                    <a:pt x="3523" y="5715"/>
                  </a:cubicBezTo>
                  <a:cubicBezTo>
                    <a:pt x="3061" y="5327"/>
                    <a:pt x="2483" y="5134"/>
                    <a:pt x="1848" y="5134"/>
                  </a:cubicBezTo>
                  <a:cubicBezTo>
                    <a:pt x="1213" y="5134"/>
                    <a:pt x="635" y="5327"/>
                    <a:pt x="173" y="5715"/>
                  </a:cubicBezTo>
                  <a:cubicBezTo>
                    <a:pt x="116" y="5763"/>
                    <a:pt x="58" y="5812"/>
                    <a:pt x="0" y="5909"/>
                  </a:cubicBezTo>
                  <a:cubicBezTo>
                    <a:pt x="0" y="2954"/>
                    <a:pt x="0" y="2954"/>
                    <a:pt x="0" y="2954"/>
                  </a:cubicBezTo>
                  <a:cubicBezTo>
                    <a:pt x="58" y="2954"/>
                    <a:pt x="58" y="2954"/>
                    <a:pt x="116" y="2954"/>
                  </a:cubicBezTo>
                  <a:cubicBezTo>
                    <a:pt x="693" y="2954"/>
                    <a:pt x="1271" y="2954"/>
                    <a:pt x="1848" y="3003"/>
                  </a:cubicBezTo>
                  <a:cubicBezTo>
                    <a:pt x="3870" y="0"/>
                    <a:pt x="3870" y="0"/>
                    <a:pt x="3870" y="0"/>
                  </a:cubicBezTo>
                  <a:cubicBezTo>
                    <a:pt x="5025" y="194"/>
                    <a:pt x="6180" y="387"/>
                    <a:pt x="7277" y="726"/>
                  </a:cubicBezTo>
                  <a:cubicBezTo>
                    <a:pt x="7277" y="4165"/>
                    <a:pt x="7277" y="4165"/>
                    <a:pt x="7277" y="4165"/>
                  </a:cubicBezTo>
                  <a:cubicBezTo>
                    <a:pt x="8490" y="4601"/>
                    <a:pt x="9645" y="5134"/>
                    <a:pt x="10742" y="5812"/>
                  </a:cubicBezTo>
                  <a:cubicBezTo>
                    <a:pt x="14207" y="4068"/>
                    <a:pt x="14207" y="4068"/>
                    <a:pt x="14207" y="4068"/>
                  </a:cubicBezTo>
                  <a:cubicBezTo>
                    <a:pt x="14670" y="4407"/>
                    <a:pt x="15132" y="4746"/>
                    <a:pt x="15594" y="5134"/>
                  </a:cubicBezTo>
                  <a:cubicBezTo>
                    <a:pt x="15940" y="5473"/>
                    <a:pt x="16287" y="5763"/>
                    <a:pt x="16633" y="6102"/>
                  </a:cubicBezTo>
                  <a:cubicBezTo>
                    <a:pt x="14554" y="9008"/>
                    <a:pt x="14554" y="9008"/>
                    <a:pt x="14554" y="9008"/>
                  </a:cubicBezTo>
                  <a:cubicBezTo>
                    <a:pt x="15363" y="9880"/>
                    <a:pt x="16056" y="10848"/>
                    <a:pt x="16633" y="11817"/>
                  </a:cubicBezTo>
                  <a:cubicBezTo>
                    <a:pt x="20734" y="11817"/>
                    <a:pt x="20734" y="11817"/>
                    <a:pt x="20734" y="11817"/>
                  </a:cubicBezTo>
                  <a:cubicBezTo>
                    <a:pt x="21080" y="12737"/>
                    <a:pt x="21369" y="13657"/>
                    <a:pt x="21600" y="14578"/>
                  </a:cubicBezTo>
                  <a:cubicBezTo>
                    <a:pt x="18077" y="16515"/>
                    <a:pt x="18077" y="16515"/>
                    <a:pt x="18077" y="16515"/>
                  </a:cubicBezTo>
                  <a:cubicBezTo>
                    <a:pt x="18135" y="17048"/>
                    <a:pt x="18135" y="17580"/>
                    <a:pt x="18135" y="18113"/>
                  </a:cubicBezTo>
                  <a:cubicBezTo>
                    <a:pt x="18135" y="18161"/>
                    <a:pt x="18135" y="18161"/>
                    <a:pt x="18135" y="18210"/>
                  </a:cubicBezTo>
                  <a:close/>
                </a:path>
              </a:pathLst>
            </a:custGeom>
            <a:grpFill/>
            <a:ln w="19050">
              <a:solidFill>
                <a:srgbClr val="F2F2F2"/>
              </a:solidFill>
              <a:round/>
            </a:ln>
          </p:spPr>
          <p:txBody>
            <a:bodyPr lIns="0" tIns="0" rIns="0" bIns="0"/>
            <a:lstStyle/>
            <a:p>
              <a:pPr lvl="0"/>
              <a:endParaRPr>
                <a:ea typeface="微软雅黑" panose="020B0503020204020204" charset="-122"/>
                <a:cs typeface="+mn-ea"/>
                <a:sym typeface="+mn-lt"/>
              </a:endParaRPr>
            </a:p>
          </p:txBody>
        </p:sp>
        <p:grpSp>
          <p:nvGrpSpPr>
            <p:cNvPr id="102" name="组合 101"/>
            <p:cNvGrpSpPr/>
            <p:nvPr/>
          </p:nvGrpSpPr>
          <p:grpSpPr>
            <a:xfrm>
              <a:off x="5093789" y="1897866"/>
              <a:ext cx="595313" cy="560785"/>
              <a:chOff x="6964363" y="4452938"/>
              <a:chExt cx="793750" cy="747713"/>
            </a:xfrm>
            <a:grpFill/>
          </p:grpSpPr>
          <p:sp>
            <p:nvSpPr>
              <p:cNvPr id="103" name="Freeform 222"/>
              <p:cNvSpPr>
                <a:spLocks noEditPoints="1"/>
              </p:cNvSpPr>
              <p:nvPr/>
            </p:nvSpPr>
            <p:spPr bwMode="auto">
              <a:xfrm>
                <a:off x="6964363" y="4452938"/>
                <a:ext cx="793750" cy="387350"/>
              </a:xfrm>
              <a:custGeom>
                <a:avLst/>
                <a:gdLst>
                  <a:gd name="T0" fmla="*/ 158 w 211"/>
                  <a:gd name="T1" fmla="*/ 47 h 103"/>
                  <a:gd name="T2" fmla="*/ 127 w 211"/>
                  <a:gd name="T3" fmla="*/ 18 h 103"/>
                  <a:gd name="T4" fmla="*/ 76 w 211"/>
                  <a:gd name="T5" fmla="*/ 30 h 103"/>
                  <a:gd name="T6" fmla="*/ 76 w 211"/>
                  <a:gd name="T7" fmla="*/ 30 h 103"/>
                  <a:gd name="T8" fmla="*/ 68 w 211"/>
                  <a:gd name="T9" fmla="*/ 30 h 103"/>
                  <a:gd name="T10" fmla="*/ 15 w 211"/>
                  <a:gd name="T11" fmla="*/ 52 h 103"/>
                  <a:gd name="T12" fmla="*/ 31 w 211"/>
                  <a:gd name="T13" fmla="*/ 87 h 103"/>
                  <a:gd name="T14" fmla="*/ 179 w 211"/>
                  <a:gd name="T15" fmla="*/ 91 h 103"/>
                  <a:gd name="T16" fmla="*/ 196 w 211"/>
                  <a:gd name="T17" fmla="*/ 72 h 103"/>
                  <a:gd name="T18" fmla="*/ 166 w 211"/>
                  <a:gd name="T19" fmla="*/ 52 h 103"/>
                  <a:gd name="T20" fmla="*/ 166 w 211"/>
                  <a:gd name="T21" fmla="*/ 52 h 103"/>
                  <a:gd name="T22" fmla="*/ 158 w 211"/>
                  <a:gd name="T23" fmla="*/ 48 h 103"/>
                  <a:gd name="T24" fmla="*/ 158 w 211"/>
                  <a:gd name="T25" fmla="*/ 47 h 103"/>
                  <a:gd name="T26" fmla="*/ 168 w 211"/>
                  <a:gd name="T27" fmla="*/ 39 h 103"/>
                  <a:gd name="T28" fmla="*/ 208 w 211"/>
                  <a:gd name="T29" fmla="*/ 73 h 103"/>
                  <a:gd name="T30" fmla="*/ 183 w 211"/>
                  <a:gd name="T31" fmla="*/ 103 h 103"/>
                  <a:gd name="T32" fmla="*/ 180 w 211"/>
                  <a:gd name="T33" fmla="*/ 103 h 103"/>
                  <a:gd name="T34" fmla="*/ 180 w 211"/>
                  <a:gd name="T35" fmla="*/ 103 h 103"/>
                  <a:gd name="T36" fmla="*/ 30 w 211"/>
                  <a:gd name="T37" fmla="*/ 99 h 103"/>
                  <a:gd name="T38" fmla="*/ 26 w 211"/>
                  <a:gd name="T39" fmla="*/ 98 h 103"/>
                  <a:gd name="T40" fmla="*/ 26 w 211"/>
                  <a:gd name="T41" fmla="*/ 98 h 103"/>
                  <a:gd name="T42" fmla="*/ 3 w 211"/>
                  <a:gd name="T43" fmla="*/ 50 h 103"/>
                  <a:gd name="T44" fmla="*/ 71 w 211"/>
                  <a:gd name="T45" fmla="*/ 18 h 103"/>
                  <a:gd name="T46" fmla="*/ 130 w 211"/>
                  <a:gd name="T47" fmla="*/ 7 h 103"/>
                  <a:gd name="T48" fmla="*/ 168 w 211"/>
                  <a:gd name="T49" fmla="*/ 3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1" h="103">
                    <a:moveTo>
                      <a:pt x="158" y="47"/>
                    </a:moveTo>
                    <a:cubicBezTo>
                      <a:pt x="155" y="32"/>
                      <a:pt x="141" y="22"/>
                      <a:pt x="127" y="18"/>
                    </a:cubicBezTo>
                    <a:cubicBezTo>
                      <a:pt x="109" y="13"/>
                      <a:pt x="89" y="16"/>
                      <a:pt x="76" y="30"/>
                    </a:cubicBezTo>
                    <a:cubicBezTo>
                      <a:pt x="76" y="30"/>
                      <a:pt x="76" y="30"/>
                      <a:pt x="76" y="30"/>
                    </a:cubicBezTo>
                    <a:cubicBezTo>
                      <a:pt x="74" y="32"/>
                      <a:pt x="70" y="32"/>
                      <a:pt x="68" y="30"/>
                    </a:cubicBezTo>
                    <a:cubicBezTo>
                      <a:pt x="47" y="14"/>
                      <a:pt x="19" y="29"/>
                      <a:pt x="15" y="52"/>
                    </a:cubicBezTo>
                    <a:cubicBezTo>
                      <a:pt x="12" y="64"/>
                      <a:pt x="17" y="77"/>
                      <a:pt x="31" y="87"/>
                    </a:cubicBezTo>
                    <a:cubicBezTo>
                      <a:pt x="179" y="91"/>
                      <a:pt x="179" y="91"/>
                      <a:pt x="179" y="91"/>
                    </a:cubicBezTo>
                    <a:cubicBezTo>
                      <a:pt x="190" y="87"/>
                      <a:pt x="196" y="79"/>
                      <a:pt x="196" y="72"/>
                    </a:cubicBezTo>
                    <a:cubicBezTo>
                      <a:pt x="198" y="55"/>
                      <a:pt x="181" y="47"/>
                      <a:pt x="166" y="52"/>
                    </a:cubicBezTo>
                    <a:cubicBezTo>
                      <a:pt x="166" y="52"/>
                      <a:pt x="166" y="52"/>
                      <a:pt x="166" y="52"/>
                    </a:cubicBezTo>
                    <a:cubicBezTo>
                      <a:pt x="163" y="53"/>
                      <a:pt x="160" y="51"/>
                      <a:pt x="158" y="48"/>
                    </a:cubicBezTo>
                    <a:cubicBezTo>
                      <a:pt x="158" y="48"/>
                      <a:pt x="158" y="47"/>
                      <a:pt x="158" y="47"/>
                    </a:cubicBezTo>
                    <a:close/>
                    <a:moveTo>
                      <a:pt x="168" y="39"/>
                    </a:moveTo>
                    <a:cubicBezTo>
                      <a:pt x="190" y="34"/>
                      <a:pt x="211" y="51"/>
                      <a:pt x="208" y="73"/>
                    </a:cubicBezTo>
                    <a:cubicBezTo>
                      <a:pt x="207" y="85"/>
                      <a:pt x="199" y="96"/>
                      <a:pt x="183" y="103"/>
                    </a:cubicBezTo>
                    <a:cubicBezTo>
                      <a:pt x="182" y="103"/>
                      <a:pt x="181" y="103"/>
                      <a:pt x="180" y="103"/>
                    </a:cubicBezTo>
                    <a:cubicBezTo>
                      <a:pt x="180" y="103"/>
                      <a:pt x="180" y="103"/>
                      <a:pt x="180" y="103"/>
                    </a:cubicBezTo>
                    <a:cubicBezTo>
                      <a:pt x="30" y="99"/>
                      <a:pt x="30" y="99"/>
                      <a:pt x="30" y="99"/>
                    </a:cubicBezTo>
                    <a:cubicBezTo>
                      <a:pt x="29" y="100"/>
                      <a:pt x="27" y="99"/>
                      <a:pt x="26" y="98"/>
                    </a:cubicBezTo>
                    <a:cubicBezTo>
                      <a:pt x="26" y="98"/>
                      <a:pt x="26" y="98"/>
                      <a:pt x="26" y="98"/>
                    </a:cubicBezTo>
                    <a:cubicBezTo>
                      <a:pt x="5" y="84"/>
                      <a:pt x="0" y="66"/>
                      <a:pt x="3" y="50"/>
                    </a:cubicBezTo>
                    <a:cubicBezTo>
                      <a:pt x="9" y="20"/>
                      <a:pt x="44" y="0"/>
                      <a:pt x="71" y="18"/>
                    </a:cubicBezTo>
                    <a:cubicBezTo>
                      <a:pt x="88" y="4"/>
                      <a:pt x="110" y="1"/>
                      <a:pt x="130" y="7"/>
                    </a:cubicBezTo>
                    <a:cubicBezTo>
                      <a:pt x="146" y="11"/>
                      <a:pt x="162" y="22"/>
                      <a:pt x="168"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104" name="Freeform 223"/>
              <p:cNvSpPr/>
              <p:nvPr/>
            </p:nvSpPr>
            <p:spPr bwMode="auto">
              <a:xfrm>
                <a:off x="7046913" y="4873626"/>
                <a:ext cx="120650" cy="177800"/>
              </a:xfrm>
              <a:custGeom>
                <a:avLst/>
                <a:gdLst>
                  <a:gd name="T0" fmla="*/ 2 w 32"/>
                  <a:gd name="T1" fmla="*/ 26 h 47"/>
                  <a:gd name="T2" fmla="*/ 21 w 32"/>
                  <a:gd name="T3" fmla="*/ 2 h 47"/>
                  <a:gd name="T4" fmla="*/ 25 w 32"/>
                  <a:gd name="T5" fmla="*/ 0 h 47"/>
                  <a:gd name="T6" fmla="*/ 32 w 32"/>
                  <a:gd name="T7" fmla="*/ 6 h 47"/>
                  <a:gd name="T8" fmla="*/ 32 w 32"/>
                  <a:gd name="T9" fmla="*/ 6 h 47"/>
                  <a:gd name="T10" fmla="*/ 29 w 32"/>
                  <a:gd name="T11" fmla="*/ 31 h 47"/>
                  <a:gd name="T12" fmla="*/ 10 w 32"/>
                  <a:gd name="T13" fmla="*/ 44 h 47"/>
                  <a:gd name="T14" fmla="*/ 2 w 32"/>
                  <a:gd name="T15" fmla="*/ 26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7">
                    <a:moveTo>
                      <a:pt x="2" y="26"/>
                    </a:moveTo>
                    <a:cubicBezTo>
                      <a:pt x="4" y="20"/>
                      <a:pt x="10" y="12"/>
                      <a:pt x="21" y="2"/>
                    </a:cubicBezTo>
                    <a:cubicBezTo>
                      <a:pt x="22" y="1"/>
                      <a:pt x="24" y="0"/>
                      <a:pt x="25" y="0"/>
                    </a:cubicBezTo>
                    <a:cubicBezTo>
                      <a:pt x="29" y="0"/>
                      <a:pt x="31" y="2"/>
                      <a:pt x="32" y="6"/>
                    </a:cubicBezTo>
                    <a:cubicBezTo>
                      <a:pt x="32" y="6"/>
                      <a:pt x="32" y="6"/>
                      <a:pt x="32" y="6"/>
                    </a:cubicBezTo>
                    <a:cubicBezTo>
                      <a:pt x="32" y="17"/>
                      <a:pt x="31" y="25"/>
                      <a:pt x="29" y="31"/>
                    </a:cubicBezTo>
                    <a:cubicBezTo>
                      <a:pt x="26" y="39"/>
                      <a:pt x="20" y="47"/>
                      <a:pt x="10" y="44"/>
                    </a:cubicBezTo>
                    <a:cubicBezTo>
                      <a:pt x="2" y="41"/>
                      <a:pt x="0" y="33"/>
                      <a:pt x="2"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105" name="Freeform 224"/>
              <p:cNvSpPr/>
              <p:nvPr/>
            </p:nvSpPr>
            <p:spPr bwMode="auto">
              <a:xfrm>
                <a:off x="7197726" y="5024438"/>
                <a:ext cx="120650" cy="176213"/>
              </a:xfrm>
              <a:custGeom>
                <a:avLst/>
                <a:gdLst>
                  <a:gd name="T0" fmla="*/ 2 w 32"/>
                  <a:gd name="T1" fmla="*/ 26 h 47"/>
                  <a:gd name="T2" fmla="*/ 21 w 32"/>
                  <a:gd name="T3" fmla="*/ 2 h 47"/>
                  <a:gd name="T4" fmla="*/ 25 w 32"/>
                  <a:gd name="T5" fmla="*/ 0 h 47"/>
                  <a:gd name="T6" fmla="*/ 32 w 32"/>
                  <a:gd name="T7" fmla="*/ 6 h 47"/>
                  <a:gd name="T8" fmla="*/ 32 w 32"/>
                  <a:gd name="T9" fmla="*/ 6 h 47"/>
                  <a:gd name="T10" fmla="*/ 29 w 32"/>
                  <a:gd name="T11" fmla="*/ 31 h 47"/>
                  <a:gd name="T12" fmla="*/ 10 w 32"/>
                  <a:gd name="T13" fmla="*/ 44 h 47"/>
                  <a:gd name="T14" fmla="*/ 2 w 32"/>
                  <a:gd name="T15" fmla="*/ 26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7">
                    <a:moveTo>
                      <a:pt x="2" y="26"/>
                    </a:moveTo>
                    <a:cubicBezTo>
                      <a:pt x="4" y="20"/>
                      <a:pt x="10" y="12"/>
                      <a:pt x="21" y="2"/>
                    </a:cubicBezTo>
                    <a:cubicBezTo>
                      <a:pt x="22" y="1"/>
                      <a:pt x="24" y="0"/>
                      <a:pt x="25" y="0"/>
                    </a:cubicBezTo>
                    <a:cubicBezTo>
                      <a:pt x="29" y="0"/>
                      <a:pt x="32" y="3"/>
                      <a:pt x="32" y="6"/>
                    </a:cubicBezTo>
                    <a:cubicBezTo>
                      <a:pt x="32" y="6"/>
                      <a:pt x="32" y="6"/>
                      <a:pt x="32" y="6"/>
                    </a:cubicBezTo>
                    <a:cubicBezTo>
                      <a:pt x="32" y="17"/>
                      <a:pt x="31" y="25"/>
                      <a:pt x="29" y="31"/>
                    </a:cubicBezTo>
                    <a:cubicBezTo>
                      <a:pt x="26" y="39"/>
                      <a:pt x="20" y="47"/>
                      <a:pt x="10" y="44"/>
                    </a:cubicBezTo>
                    <a:cubicBezTo>
                      <a:pt x="2" y="41"/>
                      <a:pt x="0" y="33"/>
                      <a:pt x="2"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106" name="Freeform 225"/>
              <p:cNvSpPr/>
              <p:nvPr/>
            </p:nvSpPr>
            <p:spPr bwMode="auto">
              <a:xfrm>
                <a:off x="7434263" y="4941888"/>
                <a:ext cx="120650" cy="176213"/>
              </a:xfrm>
              <a:custGeom>
                <a:avLst/>
                <a:gdLst>
                  <a:gd name="T0" fmla="*/ 2 w 32"/>
                  <a:gd name="T1" fmla="*/ 26 h 47"/>
                  <a:gd name="T2" fmla="*/ 21 w 32"/>
                  <a:gd name="T3" fmla="*/ 1 h 47"/>
                  <a:gd name="T4" fmla="*/ 25 w 32"/>
                  <a:gd name="T5" fmla="*/ 0 h 47"/>
                  <a:gd name="T6" fmla="*/ 31 w 32"/>
                  <a:gd name="T7" fmla="*/ 6 h 47"/>
                  <a:gd name="T8" fmla="*/ 31 w 32"/>
                  <a:gd name="T9" fmla="*/ 6 h 47"/>
                  <a:gd name="T10" fmla="*/ 29 w 32"/>
                  <a:gd name="T11" fmla="*/ 30 h 47"/>
                  <a:gd name="T12" fmla="*/ 10 w 32"/>
                  <a:gd name="T13" fmla="*/ 43 h 47"/>
                  <a:gd name="T14" fmla="*/ 2 w 32"/>
                  <a:gd name="T15" fmla="*/ 26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7">
                    <a:moveTo>
                      <a:pt x="2" y="26"/>
                    </a:moveTo>
                    <a:cubicBezTo>
                      <a:pt x="4" y="19"/>
                      <a:pt x="9" y="11"/>
                      <a:pt x="21" y="1"/>
                    </a:cubicBezTo>
                    <a:cubicBezTo>
                      <a:pt x="22" y="0"/>
                      <a:pt x="23" y="0"/>
                      <a:pt x="25" y="0"/>
                    </a:cubicBezTo>
                    <a:cubicBezTo>
                      <a:pt x="28" y="0"/>
                      <a:pt x="31" y="2"/>
                      <a:pt x="31" y="6"/>
                    </a:cubicBezTo>
                    <a:cubicBezTo>
                      <a:pt x="31" y="6"/>
                      <a:pt x="31" y="6"/>
                      <a:pt x="31" y="6"/>
                    </a:cubicBezTo>
                    <a:cubicBezTo>
                      <a:pt x="32" y="17"/>
                      <a:pt x="30" y="25"/>
                      <a:pt x="29" y="30"/>
                    </a:cubicBezTo>
                    <a:cubicBezTo>
                      <a:pt x="26" y="39"/>
                      <a:pt x="19" y="47"/>
                      <a:pt x="10" y="43"/>
                    </a:cubicBezTo>
                    <a:cubicBezTo>
                      <a:pt x="2" y="41"/>
                      <a:pt x="0" y="33"/>
                      <a:pt x="2"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grpSp>
      </p:grpSp>
      <p:grpSp>
        <p:nvGrpSpPr>
          <p:cNvPr id="107" name="组合 106"/>
          <p:cNvGrpSpPr/>
          <p:nvPr/>
        </p:nvGrpSpPr>
        <p:grpSpPr>
          <a:xfrm>
            <a:off x="3773091" y="2998623"/>
            <a:ext cx="2191880" cy="2634461"/>
            <a:chOff x="2920905" y="2495173"/>
            <a:chExt cx="1644124" cy="1975388"/>
          </a:xfrm>
          <a:solidFill>
            <a:srgbClr val="C00000"/>
          </a:solidFill>
        </p:grpSpPr>
        <p:sp>
          <p:nvSpPr>
            <p:cNvPr id="108" name="Shape 14696"/>
            <p:cNvSpPr/>
            <p:nvPr/>
          </p:nvSpPr>
          <p:spPr>
            <a:xfrm>
              <a:off x="2920905" y="2495173"/>
              <a:ext cx="1644124" cy="1975388"/>
            </a:xfrm>
            <a:custGeom>
              <a:avLst/>
              <a:gdLst/>
              <a:ahLst/>
              <a:cxnLst>
                <a:cxn ang="0">
                  <a:pos x="wd2" y="hd2"/>
                </a:cxn>
                <a:cxn ang="5400000">
                  <a:pos x="wd2" y="hd2"/>
                </a:cxn>
                <a:cxn ang="10800000">
                  <a:pos x="wd2" y="hd2"/>
                </a:cxn>
                <a:cxn ang="16200000">
                  <a:pos x="wd2" y="hd2"/>
                </a:cxn>
              </a:cxnLst>
              <a:rect l="0" t="0" r="r" b="b"/>
              <a:pathLst>
                <a:path w="21600" h="21600" extrusionOk="0">
                  <a:moveTo>
                    <a:pt x="21600" y="11236"/>
                  </a:moveTo>
                  <a:cubicBezTo>
                    <a:pt x="21600" y="13512"/>
                    <a:pt x="21600" y="13512"/>
                    <a:pt x="21600" y="13512"/>
                  </a:cubicBezTo>
                  <a:cubicBezTo>
                    <a:pt x="21542" y="13415"/>
                    <a:pt x="21426" y="13318"/>
                    <a:pt x="21310" y="13222"/>
                  </a:cubicBezTo>
                  <a:cubicBezTo>
                    <a:pt x="20845" y="12834"/>
                    <a:pt x="20265" y="12640"/>
                    <a:pt x="19626" y="12640"/>
                  </a:cubicBezTo>
                  <a:cubicBezTo>
                    <a:pt x="18987" y="12640"/>
                    <a:pt x="18406" y="12834"/>
                    <a:pt x="17942" y="13222"/>
                  </a:cubicBezTo>
                  <a:cubicBezTo>
                    <a:pt x="17535" y="13609"/>
                    <a:pt x="17303" y="14093"/>
                    <a:pt x="17303" y="14626"/>
                  </a:cubicBezTo>
                  <a:cubicBezTo>
                    <a:pt x="17303" y="15159"/>
                    <a:pt x="17535" y="15643"/>
                    <a:pt x="17942" y="15982"/>
                  </a:cubicBezTo>
                  <a:cubicBezTo>
                    <a:pt x="18406" y="16370"/>
                    <a:pt x="18987" y="16563"/>
                    <a:pt x="19626" y="16563"/>
                  </a:cubicBezTo>
                  <a:cubicBezTo>
                    <a:pt x="20265" y="16563"/>
                    <a:pt x="20845" y="16370"/>
                    <a:pt x="21310" y="15982"/>
                  </a:cubicBezTo>
                  <a:cubicBezTo>
                    <a:pt x="21426" y="15885"/>
                    <a:pt x="21542" y="15788"/>
                    <a:pt x="21600" y="15691"/>
                  </a:cubicBezTo>
                  <a:cubicBezTo>
                    <a:pt x="21600" y="18743"/>
                    <a:pt x="21600" y="18743"/>
                    <a:pt x="21600" y="18743"/>
                  </a:cubicBezTo>
                  <a:cubicBezTo>
                    <a:pt x="20961" y="18743"/>
                    <a:pt x="20381" y="18694"/>
                    <a:pt x="19742" y="18646"/>
                  </a:cubicBezTo>
                  <a:cubicBezTo>
                    <a:pt x="17535" y="21600"/>
                    <a:pt x="17535" y="21600"/>
                    <a:pt x="17535" y="21600"/>
                  </a:cubicBezTo>
                  <a:cubicBezTo>
                    <a:pt x="16316" y="21455"/>
                    <a:pt x="15155" y="21164"/>
                    <a:pt x="14052" y="20825"/>
                  </a:cubicBezTo>
                  <a:cubicBezTo>
                    <a:pt x="14342" y="17483"/>
                    <a:pt x="14342" y="17483"/>
                    <a:pt x="14342" y="17483"/>
                  </a:cubicBezTo>
                  <a:cubicBezTo>
                    <a:pt x="13065" y="16999"/>
                    <a:pt x="11845" y="16370"/>
                    <a:pt x="10684" y="15643"/>
                  </a:cubicBezTo>
                  <a:cubicBezTo>
                    <a:pt x="7490" y="17580"/>
                    <a:pt x="7490" y="17580"/>
                    <a:pt x="7490" y="17580"/>
                  </a:cubicBezTo>
                  <a:cubicBezTo>
                    <a:pt x="7026" y="17241"/>
                    <a:pt x="6561" y="16902"/>
                    <a:pt x="6155" y="16563"/>
                  </a:cubicBezTo>
                  <a:cubicBezTo>
                    <a:pt x="5632" y="16127"/>
                    <a:pt x="5168" y="15740"/>
                    <a:pt x="4761" y="15304"/>
                  </a:cubicBezTo>
                  <a:cubicBezTo>
                    <a:pt x="6852" y="12301"/>
                    <a:pt x="6852" y="12301"/>
                    <a:pt x="6852" y="12301"/>
                  </a:cubicBezTo>
                  <a:cubicBezTo>
                    <a:pt x="6097" y="11478"/>
                    <a:pt x="5516" y="10606"/>
                    <a:pt x="4994" y="9638"/>
                  </a:cubicBezTo>
                  <a:cubicBezTo>
                    <a:pt x="871" y="9638"/>
                    <a:pt x="871" y="9638"/>
                    <a:pt x="871" y="9638"/>
                  </a:cubicBezTo>
                  <a:cubicBezTo>
                    <a:pt x="465" y="8717"/>
                    <a:pt x="232" y="7797"/>
                    <a:pt x="0" y="6829"/>
                  </a:cubicBezTo>
                  <a:cubicBezTo>
                    <a:pt x="3600" y="5037"/>
                    <a:pt x="3600" y="5037"/>
                    <a:pt x="3600" y="5037"/>
                  </a:cubicBezTo>
                  <a:cubicBezTo>
                    <a:pt x="3600" y="4746"/>
                    <a:pt x="3542" y="4407"/>
                    <a:pt x="3542" y="4068"/>
                  </a:cubicBezTo>
                  <a:cubicBezTo>
                    <a:pt x="3542" y="3971"/>
                    <a:pt x="3542" y="3826"/>
                    <a:pt x="3542" y="3681"/>
                  </a:cubicBezTo>
                  <a:cubicBezTo>
                    <a:pt x="6852" y="3681"/>
                    <a:pt x="6852" y="3681"/>
                    <a:pt x="6852" y="3681"/>
                  </a:cubicBezTo>
                  <a:cubicBezTo>
                    <a:pt x="6677" y="3584"/>
                    <a:pt x="6503" y="3487"/>
                    <a:pt x="6329" y="3342"/>
                  </a:cubicBezTo>
                  <a:cubicBezTo>
                    <a:pt x="5865" y="2954"/>
                    <a:pt x="5632" y="2518"/>
                    <a:pt x="5632" y="1986"/>
                  </a:cubicBezTo>
                  <a:cubicBezTo>
                    <a:pt x="5632" y="1404"/>
                    <a:pt x="5865" y="969"/>
                    <a:pt x="6329" y="581"/>
                  </a:cubicBezTo>
                  <a:cubicBezTo>
                    <a:pt x="6794" y="194"/>
                    <a:pt x="7374" y="0"/>
                    <a:pt x="8013" y="0"/>
                  </a:cubicBezTo>
                  <a:cubicBezTo>
                    <a:pt x="8652" y="0"/>
                    <a:pt x="9232" y="194"/>
                    <a:pt x="9697" y="581"/>
                  </a:cubicBezTo>
                  <a:cubicBezTo>
                    <a:pt x="10161" y="969"/>
                    <a:pt x="10394" y="1404"/>
                    <a:pt x="10394" y="1986"/>
                  </a:cubicBezTo>
                  <a:cubicBezTo>
                    <a:pt x="10394" y="2518"/>
                    <a:pt x="10161" y="2954"/>
                    <a:pt x="9697" y="3342"/>
                  </a:cubicBezTo>
                  <a:cubicBezTo>
                    <a:pt x="9523" y="3487"/>
                    <a:pt x="9348" y="3584"/>
                    <a:pt x="9174" y="3681"/>
                  </a:cubicBezTo>
                  <a:cubicBezTo>
                    <a:pt x="12426" y="3681"/>
                    <a:pt x="12426" y="3681"/>
                    <a:pt x="12426" y="3681"/>
                  </a:cubicBezTo>
                  <a:cubicBezTo>
                    <a:pt x="12426" y="5763"/>
                    <a:pt x="13297" y="7555"/>
                    <a:pt x="15097" y="9008"/>
                  </a:cubicBezTo>
                  <a:cubicBezTo>
                    <a:pt x="16897" y="10509"/>
                    <a:pt x="19045" y="11236"/>
                    <a:pt x="21600" y="11236"/>
                  </a:cubicBezTo>
                  <a:cubicBezTo>
                    <a:pt x="21600" y="11236"/>
                    <a:pt x="21600" y="11236"/>
                    <a:pt x="21600" y="11236"/>
                  </a:cubicBezTo>
                  <a:close/>
                </a:path>
              </a:pathLst>
            </a:custGeom>
            <a:grpFill/>
            <a:ln w="19050">
              <a:solidFill>
                <a:srgbClr val="F2F2F2"/>
              </a:solidFill>
              <a:round/>
            </a:ln>
          </p:spPr>
          <p:txBody>
            <a:bodyPr lIns="0" tIns="0" rIns="0" bIns="0"/>
            <a:lstStyle/>
            <a:p>
              <a:pPr lvl="0"/>
              <a:endParaRPr>
                <a:ea typeface="微软雅黑" panose="020B0503020204020204" charset="-122"/>
                <a:cs typeface="+mn-ea"/>
                <a:sym typeface="+mn-lt"/>
              </a:endParaRPr>
            </a:p>
          </p:txBody>
        </p:sp>
        <p:grpSp>
          <p:nvGrpSpPr>
            <p:cNvPr id="109" name="组合 108"/>
            <p:cNvGrpSpPr/>
            <p:nvPr/>
          </p:nvGrpSpPr>
          <p:grpSpPr>
            <a:xfrm>
              <a:off x="3476329" y="3230757"/>
              <a:ext cx="597694" cy="548878"/>
              <a:chOff x="4522788" y="4457701"/>
              <a:chExt cx="796925" cy="731838"/>
            </a:xfrm>
            <a:grpFill/>
          </p:grpSpPr>
          <p:sp>
            <p:nvSpPr>
              <p:cNvPr id="110" name="Freeform 226"/>
              <p:cNvSpPr>
                <a:spLocks noEditPoints="1"/>
              </p:cNvSpPr>
              <p:nvPr/>
            </p:nvSpPr>
            <p:spPr bwMode="auto">
              <a:xfrm>
                <a:off x="4522788" y="4457701"/>
                <a:ext cx="796925" cy="390525"/>
              </a:xfrm>
              <a:custGeom>
                <a:avLst/>
                <a:gdLst>
                  <a:gd name="T0" fmla="*/ 159 w 212"/>
                  <a:gd name="T1" fmla="*/ 47 h 104"/>
                  <a:gd name="T2" fmla="*/ 128 w 212"/>
                  <a:gd name="T3" fmla="*/ 19 h 104"/>
                  <a:gd name="T4" fmla="*/ 77 w 212"/>
                  <a:gd name="T5" fmla="*/ 30 h 104"/>
                  <a:gd name="T6" fmla="*/ 77 w 212"/>
                  <a:gd name="T7" fmla="*/ 30 h 104"/>
                  <a:gd name="T8" fmla="*/ 68 w 212"/>
                  <a:gd name="T9" fmla="*/ 30 h 104"/>
                  <a:gd name="T10" fmla="*/ 15 w 212"/>
                  <a:gd name="T11" fmla="*/ 53 h 104"/>
                  <a:gd name="T12" fmla="*/ 32 w 212"/>
                  <a:gd name="T13" fmla="*/ 88 h 104"/>
                  <a:gd name="T14" fmla="*/ 180 w 212"/>
                  <a:gd name="T15" fmla="*/ 92 h 104"/>
                  <a:gd name="T16" fmla="*/ 197 w 212"/>
                  <a:gd name="T17" fmla="*/ 73 h 104"/>
                  <a:gd name="T18" fmla="*/ 167 w 212"/>
                  <a:gd name="T19" fmla="*/ 52 h 104"/>
                  <a:gd name="T20" fmla="*/ 167 w 212"/>
                  <a:gd name="T21" fmla="*/ 52 h 104"/>
                  <a:gd name="T22" fmla="*/ 159 w 212"/>
                  <a:gd name="T23" fmla="*/ 48 h 104"/>
                  <a:gd name="T24" fmla="*/ 159 w 212"/>
                  <a:gd name="T25" fmla="*/ 47 h 104"/>
                  <a:gd name="T26" fmla="*/ 169 w 212"/>
                  <a:gd name="T27" fmla="*/ 39 h 104"/>
                  <a:gd name="T28" fmla="*/ 209 w 212"/>
                  <a:gd name="T29" fmla="*/ 74 h 104"/>
                  <a:gd name="T30" fmla="*/ 184 w 212"/>
                  <a:gd name="T31" fmla="*/ 103 h 104"/>
                  <a:gd name="T32" fmla="*/ 181 w 212"/>
                  <a:gd name="T33" fmla="*/ 104 h 104"/>
                  <a:gd name="T34" fmla="*/ 181 w 212"/>
                  <a:gd name="T35" fmla="*/ 104 h 104"/>
                  <a:gd name="T36" fmla="*/ 31 w 212"/>
                  <a:gd name="T37" fmla="*/ 100 h 104"/>
                  <a:gd name="T38" fmla="*/ 27 w 212"/>
                  <a:gd name="T39" fmla="*/ 99 h 104"/>
                  <a:gd name="T40" fmla="*/ 27 w 212"/>
                  <a:gd name="T41" fmla="*/ 99 h 104"/>
                  <a:gd name="T42" fmla="*/ 4 w 212"/>
                  <a:gd name="T43" fmla="*/ 50 h 104"/>
                  <a:gd name="T44" fmla="*/ 72 w 212"/>
                  <a:gd name="T45" fmla="*/ 18 h 104"/>
                  <a:gd name="T46" fmla="*/ 131 w 212"/>
                  <a:gd name="T47" fmla="*/ 7 h 104"/>
                  <a:gd name="T48" fmla="*/ 169 w 212"/>
                  <a:gd name="T49" fmla="*/ 3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1" h="104">
                    <a:moveTo>
                      <a:pt x="159" y="47"/>
                    </a:moveTo>
                    <a:cubicBezTo>
                      <a:pt x="156" y="32"/>
                      <a:pt x="141" y="23"/>
                      <a:pt x="128" y="19"/>
                    </a:cubicBezTo>
                    <a:cubicBezTo>
                      <a:pt x="110" y="14"/>
                      <a:pt x="90" y="17"/>
                      <a:pt x="77" y="30"/>
                    </a:cubicBezTo>
                    <a:cubicBezTo>
                      <a:pt x="77" y="30"/>
                      <a:pt x="77" y="30"/>
                      <a:pt x="77" y="30"/>
                    </a:cubicBezTo>
                    <a:cubicBezTo>
                      <a:pt x="75" y="33"/>
                      <a:pt x="71" y="33"/>
                      <a:pt x="68" y="30"/>
                    </a:cubicBezTo>
                    <a:cubicBezTo>
                      <a:pt x="48" y="14"/>
                      <a:pt x="20" y="29"/>
                      <a:pt x="15" y="53"/>
                    </a:cubicBezTo>
                    <a:cubicBezTo>
                      <a:pt x="13" y="64"/>
                      <a:pt x="17" y="77"/>
                      <a:pt x="32" y="88"/>
                    </a:cubicBezTo>
                    <a:cubicBezTo>
                      <a:pt x="180" y="92"/>
                      <a:pt x="180" y="92"/>
                      <a:pt x="180" y="92"/>
                    </a:cubicBezTo>
                    <a:cubicBezTo>
                      <a:pt x="191" y="87"/>
                      <a:pt x="196" y="80"/>
                      <a:pt x="197" y="73"/>
                    </a:cubicBezTo>
                    <a:cubicBezTo>
                      <a:pt x="199" y="56"/>
                      <a:pt x="182" y="47"/>
                      <a:pt x="167" y="52"/>
                    </a:cubicBezTo>
                    <a:cubicBezTo>
                      <a:pt x="167" y="52"/>
                      <a:pt x="167" y="52"/>
                      <a:pt x="167" y="52"/>
                    </a:cubicBezTo>
                    <a:cubicBezTo>
                      <a:pt x="164" y="53"/>
                      <a:pt x="160" y="52"/>
                      <a:pt x="159" y="48"/>
                    </a:cubicBezTo>
                    <a:cubicBezTo>
                      <a:pt x="159" y="48"/>
                      <a:pt x="159" y="48"/>
                      <a:pt x="159" y="47"/>
                    </a:cubicBezTo>
                    <a:close/>
                    <a:moveTo>
                      <a:pt x="169" y="39"/>
                    </a:moveTo>
                    <a:cubicBezTo>
                      <a:pt x="191" y="35"/>
                      <a:pt x="212" y="52"/>
                      <a:pt x="209" y="74"/>
                    </a:cubicBezTo>
                    <a:cubicBezTo>
                      <a:pt x="208" y="85"/>
                      <a:pt x="200" y="97"/>
                      <a:pt x="184" y="103"/>
                    </a:cubicBezTo>
                    <a:cubicBezTo>
                      <a:pt x="183" y="104"/>
                      <a:pt x="182" y="104"/>
                      <a:pt x="181" y="104"/>
                    </a:cubicBezTo>
                    <a:cubicBezTo>
                      <a:pt x="181" y="104"/>
                      <a:pt x="181" y="104"/>
                      <a:pt x="181" y="104"/>
                    </a:cubicBezTo>
                    <a:cubicBezTo>
                      <a:pt x="31" y="100"/>
                      <a:pt x="31" y="100"/>
                      <a:pt x="31" y="100"/>
                    </a:cubicBezTo>
                    <a:cubicBezTo>
                      <a:pt x="29" y="100"/>
                      <a:pt x="28" y="100"/>
                      <a:pt x="27" y="99"/>
                    </a:cubicBezTo>
                    <a:cubicBezTo>
                      <a:pt x="27" y="99"/>
                      <a:pt x="27" y="99"/>
                      <a:pt x="27" y="99"/>
                    </a:cubicBezTo>
                    <a:cubicBezTo>
                      <a:pt x="6" y="85"/>
                      <a:pt x="0" y="67"/>
                      <a:pt x="4" y="50"/>
                    </a:cubicBezTo>
                    <a:cubicBezTo>
                      <a:pt x="9" y="20"/>
                      <a:pt x="45" y="0"/>
                      <a:pt x="72" y="18"/>
                    </a:cubicBezTo>
                    <a:cubicBezTo>
                      <a:pt x="88" y="5"/>
                      <a:pt x="111" y="2"/>
                      <a:pt x="131" y="7"/>
                    </a:cubicBezTo>
                    <a:cubicBezTo>
                      <a:pt x="147" y="12"/>
                      <a:pt x="163" y="23"/>
                      <a:pt x="16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111" name="Freeform 227"/>
              <p:cNvSpPr/>
              <p:nvPr/>
            </p:nvSpPr>
            <p:spPr bwMode="auto">
              <a:xfrm>
                <a:off x="4583113" y="4922838"/>
                <a:ext cx="169863" cy="46038"/>
              </a:xfrm>
              <a:custGeom>
                <a:avLst/>
                <a:gdLst>
                  <a:gd name="T0" fmla="*/ 38 w 45"/>
                  <a:gd name="T1" fmla="*/ 12 h 12"/>
                  <a:gd name="T2" fmla="*/ 45 w 45"/>
                  <a:gd name="T3" fmla="*/ 6 h 12"/>
                  <a:gd name="T4" fmla="*/ 38 w 45"/>
                  <a:gd name="T5" fmla="*/ 0 h 12"/>
                  <a:gd name="T6" fmla="*/ 6 w 45"/>
                  <a:gd name="T7" fmla="*/ 0 h 12"/>
                  <a:gd name="T8" fmla="*/ 0 w 45"/>
                  <a:gd name="T9" fmla="*/ 6 h 12"/>
                  <a:gd name="T10" fmla="*/ 6 w 45"/>
                  <a:gd name="T11" fmla="*/ 12 h 12"/>
                  <a:gd name="T12" fmla="*/ 38 w 4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5" h="12">
                    <a:moveTo>
                      <a:pt x="38" y="12"/>
                    </a:moveTo>
                    <a:cubicBezTo>
                      <a:pt x="42" y="12"/>
                      <a:pt x="45" y="9"/>
                      <a:pt x="45" y="6"/>
                    </a:cubicBezTo>
                    <a:cubicBezTo>
                      <a:pt x="45" y="2"/>
                      <a:pt x="42" y="0"/>
                      <a:pt x="38" y="0"/>
                    </a:cubicBezTo>
                    <a:cubicBezTo>
                      <a:pt x="6" y="0"/>
                      <a:pt x="6" y="0"/>
                      <a:pt x="6" y="0"/>
                    </a:cubicBezTo>
                    <a:cubicBezTo>
                      <a:pt x="2" y="0"/>
                      <a:pt x="0" y="2"/>
                      <a:pt x="0" y="6"/>
                    </a:cubicBezTo>
                    <a:cubicBezTo>
                      <a:pt x="0" y="9"/>
                      <a:pt x="2" y="12"/>
                      <a:pt x="6" y="12"/>
                    </a:cubicBezTo>
                    <a:cubicBezTo>
                      <a:pt x="38" y="12"/>
                      <a:pt x="38" y="12"/>
                      <a:pt x="3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112" name="Freeform 228"/>
              <p:cNvSpPr/>
              <p:nvPr/>
            </p:nvSpPr>
            <p:spPr bwMode="auto">
              <a:xfrm>
                <a:off x="4610101" y="4862513"/>
                <a:ext cx="112713" cy="161925"/>
              </a:xfrm>
              <a:custGeom>
                <a:avLst/>
                <a:gdLst>
                  <a:gd name="T0" fmla="*/ 18 w 30"/>
                  <a:gd name="T1" fmla="*/ 39 h 43"/>
                  <a:gd name="T2" fmla="*/ 26 w 30"/>
                  <a:gd name="T3" fmla="*/ 41 h 43"/>
                  <a:gd name="T4" fmla="*/ 28 w 30"/>
                  <a:gd name="T5" fmla="*/ 33 h 43"/>
                  <a:gd name="T6" fmla="*/ 12 w 30"/>
                  <a:gd name="T7" fmla="*/ 4 h 43"/>
                  <a:gd name="T8" fmla="*/ 4 w 30"/>
                  <a:gd name="T9" fmla="*/ 2 h 43"/>
                  <a:gd name="T10" fmla="*/ 2 w 30"/>
                  <a:gd name="T11" fmla="*/ 10 h 43"/>
                  <a:gd name="T12" fmla="*/ 18 w 30"/>
                  <a:gd name="T13" fmla="*/ 39 h 43"/>
                </a:gdLst>
                <a:ahLst/>
                <a:cxnLst>
                  <a:cxn ang="0">
                    <a:pos x="T0" y="T1"/>
                  </a:cxn>
                  <a:cxn ang="0">
                    <a:pos x="T2" y="T3"/>
                  </a:cxn>
                  <a:cxn ang="0">
                    <a:pos x="T4" y="T5"/>
                  </a:cxn>
                  <a:cxn ang="0">
                    <a:pos x="T6" y="T7"/>
                  </a:cxn>
                  <a:cxn ang="0">
                    <a:pos x="T8" y="T9"/>
                  </a:cxn>
                  <a:cxn ang="0">
                    <a:pos x="T10" y="T11"/>
                  </a:cxn>
                  <a:cxn ang="0">
                    <a:pos x="T12" y="T13"/>
                  </a:cxn>
                </a:cxnLst>
                <a:rect l="0" t="0" r="r" b="b"/>
                <a:pathLst>
                  <a:path w="30" h="43">
                    <a:moveTo>
                      <a:pt x="18" y="39"/>
                    </a:moveTo>
                    <a:cubicBezTo>
                      <a:pt x="20" y="42"/>
                      <a:pt x="23" y="43"/>
                      <a:pt x="26" y="41"/>
                    </a:cubicBezTo>
                    <a:cubicBezTo>
                      <a:pt x="29" y="39"/>
                      <a:pt x="30" y="36"/>
                      <a:pt x="28" y="33"/>
                    </a:cubicBezTo>
                    <a:cubicBezTo>
                      <a:pt x="12" y="4"/>
                      <a:pt x="12" y="4"/>
                      <a:pt x="12" y="4"/>
                    </a:cubicBezTo>
                    <a:cubicBezTo>
                      <a:pt x="10" y="1"/>
                      <a:pt x="7" y="0"/>
                      <a:pt x="4" y="2"/>
                    </a:cubicBezTo>
                    <a:cubicBezTo>
                      <a:pt x="1" y="4"/>
                      <a:pt x="0" y="7"/>
                      <a:pt x="2" y="10"/>
                    </a:cubicBezTo>
                    <a:cubicBezTo>
                      <a:pt x="18" y="39"/>
                      <a:pt x="18" y="39"/>
                      <a:pt x="18"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113" name="Freeform 229"/>
              <p:cNvSpPr/>
              <p:nvPr/>
            </p:nvSpPr>
            <p:spPr bwMode="auto">
              <a:xfrm>
                <a:off x="4610101" y="4862513"/>
                <a:ext cx="112713" cy="161925"/>
              </a:xfrm>
              <a:custGeom>
                <a:avLst/>
                <a:gdLst>
                  <a:gd name="T0" fmla="*/ 2 w 30"/>
                  <a:gd name="T1" fmla="*/ 33 h 43"/>
                  <a:gd name="T2" fmla="*/ 4 w 30"/>
                  <a:gd name="T3" fmla="*/ 41 h 43"/>
                  <a:gd name="T4" fmla="*/ 12 w 30"/>
                  <a:gd name="T5" fmla="*/ 39 h 43"/>
                  <a:gd name="T6" fmla="*/ 28 w 30"/>
                  <a:gd name="T7" fmla="*/ 10 h 43"/>
                  <a:gd name="T8" fmla="*/ 26 w 30"/>
                  <a:gd name="T9" fmla="*/ 2 h 43"/>
                  <a:gd name="T10" fmla="*/ 18 w 30"/>
                  <a:gd name="T11" fmla="*/ 4 h 43"/>
                  <a:gd name="T12" fmla="*/ 2 w 30"/>
                  <a:gd name="T13" fmla="*/ 33 h 43"/>
                </a:gdLst>
                <a:ahLst/>
                <a:cxnLst>
                  <a:cxn ang="0">
                    <a:pos x="T0" y="T1"/>
                  </a:cxn>
                  <a:cxn ang="0">
                    <a:pos x="T2" y="T3"/>
                  </a:cxn>
                  <a:cxn ang="0">
                    <a:pos x="T4" y="T5"/>
                  </a:cxn>
                  <a:cxn ang="0">
                    <a:pos x="T6" y="T7"/>
                  </a:cxn>
                  <a:cxn ang="0">
                    <a:pos x="T8" y="T9"/>
                  </a:cxn>
                  <a:cxn ang="0">
                    <a:pos x="T10" y="T11"/>
                  </a:cxn>
                  <a:cxn ang="0">
                    <a:pos x="T12" y="T13"/>
                  </a:cxn>
                </a:cxnLst>
                <a:rect l="0" t="0" r="r" b="b"/>
                <a:pathLst>
                  <a:path w="30" h="43">
                    <a:moveTo>
                      <a:pt x="2" y="33"/>
                    </a:moveTo>
                    <a:cubicBezTo>
                      <a:pt x="0" y="36"/>
                      <a:pt x="1" y="39"/>
                      <a:pt x="4" y="41"/>
                    </a:cubicBezTo>
                    <a:cubicBezTo>
                      <a:pt x="7" y="43"/>
                      <a:pt x="10" y="42"/>
                      <a:pt x="12" y="39"/>
                    </a:cubicBezTo>
                    <a:cubicBezTo>
                      <a:pt x="28" y="10"/>
                      <a:pt x="28" y="10"/>
                      <a:pt x="28" y="10"/>
                    </a:cubicBezTo>
                    <a:cubicBezTo>
                      <a:pt x="30" y="7"/>
                      <a:pt x="29" y="4"/>
                      <a:pt x="26" y="2"/>
                    </a:cubicBezTo>
                    <a:cubicBezTo>
                      <a:pt x="23" y="0"/>
                      <a:pt x="20" y="1"/>
                      <a:pt x="18" y="4"/>
                    </a:cubicBezTo>
                    <a:cubicBezTo>
                      <a:pt x="2" y="33"/>
                      <a:pt x="2" y="33"/>
                      <a:pt x="2"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114" name="Freeform 230"/>
              <p:cNvSpPr/>
              <p:nvPr/>
            </p:nvSpPr>
            <p:spPr bwMode="auto">
              <a:xfrm>
                <a:off x="4733926" y="5087938"/>
                <a:ext cx="168275" cy="46038"/>
              </a:xfrm>
              <a:custGeom>
                <a:avLst/>
                <a:gdLst>
                  <a:gd name="T0" fmla="*/ 39 w 45"/>
                  <a:gd name="T1" fmla="*/ 12 h 12"/>
                  <a:gd name="T2" fmla="*/ 45 w 45"/>
                  <a:gd name="T3" fmla="*/ 6 h 12"/>
                  <a:gd name="T4" fmla="*/ 39 w 45"/>
                  <a:gd name="T5" fmla="*/ 0 h 12"/>
                  <a:gd name="T6" fmla="*/ 6 w 45"/>
                  <a:gd name="T7" fmla="*/ 0 h 12"/>
                  <a:gd name="T8" fmla="*/ 0 w 45"/>
                  <a:gd name="T9" fmla="*/ 6 h 12"/>
                  <a:gd name="T10" fmla="*/ 6 w 45"/>
                  <a:gd name="T11" fmla="*/ 12 h 12"/>
                  <a:gd name="T12" fmla="*/ 39 w 4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5" h="12">
                    <a:moveTo>
                      <a:pt x="39" y="12"/>
                    </a:moveTo>
                    <a:cubicBezTo>
                      <a:pt x="42" y="12"/>
                      <a:pt x="45" y="9"/>
                      <a:pt x="45" y="6"/>
                    </a:cubicBezTo>
                    <a:cubicBezTo>
                      <a:pt x="45" y="3"/>
                      <a:pt x="42" y="0"/>
                      <a:pt x="39" y="0"/>
                    </a:cubicBezTo>
                    <a:cubicBezTo>
                      <a:pt x="6" y="0"/>
                      <a:pt x="6" y="0"/>
                      <a:pt x="6" y="0"/>
                    </a:cubicBezTo>
                    <a:cubicBezTo>
                      <a:pt x="2" y="0"/>
                      <a:pt x="0" y="3"/>
                      <a:pt x="0" y="6"/>
                    </a:cubicBezTo>
                    <a:cubicBezTo>
                      <a:pt x="0" y="9"/>
                      <a:pt x="2" y="12"/>
                      <a:pt x="6" y="12"/>
                    </a:cubicBezTo>
                    <a:cubicBezTo>
                      <a:pt x="39" y="12"/>
                      <a:pt x="39" y="12"/>
                      <a:pt x="3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115" name="Freeform 231"/>
              <p:cNvSpPr/>
              <p:nvPr/>
            </p:nvSpPr>
            <p:spPr bwMode="auto">
              <a:xfrm>
                <a:off x="4759326" y="5032376"/>
                <a:ext cx="112713" cy="157163"/>
              </a:xfrm>
              <a:custGeom>
                <a:avLst/>
                <a:gdLst>
                  <a:gd name="T0" fmla="*/ 18 w 30"/>
                  <a:gd name="T1" fmla="*/ 38 h 42"/>
                  <a:gd name="T2" fmla="*/ 26 w 30"/>
                  <a:gd name="T3" fmla="*/ 40 h 42"/>
                  <a:gd name="T4" fmla="*/ 29 w 30"/>
                  <a:gd name="T5" fmla="*/ 32 h 42"/>
                  <a:gd name="T6" fmla="*/ 12 w 30"/>
                  <a:gd name="T7" fmla="*/ 4 h 42"/>
                  <a:gd name="T8" fmla="*/ 4 w 30"/>
                  <a:gd name="T9" fmla="*/ 1 h 42"/>
                  <a:gd name="T10" fmla="*/ 2 w 30"/>
                  <a:gd name="T11" fmla="*/ 10 h 42"/>
                  <a:gd name="T12" fmla="*/ 18 w 30"/>
                  <a:gd name="T13" fmla="*/ 38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8" y="38"/>
                    </a:moveTo>
                    <a:cubicBezTo>
                      <a:pt x="20" y="41"/>
                      <a:pt x="24" y="42"/>
                      <a:pt x="26" y="40"/>
                    </a:cubicBezTo>
                    <a:cubicBezTo>
                      <a:pt x="29" y="39"/>
                      <a:pt x="30" y="35"/>
                      <a:pt x="29" y="32"/>
                    </a:cubicBezTo>
                    <a:cubicBezTo>
                      <a:pt x="12" y="4"/>
                      <a:pt x="12" y="4"/>
                      <a:pt x="12" y="4"/>
                    </a:cubicBezTo>
                    <a:cubicBezTo>
                      <a:pt x="11" y="1"/>
                      <a:pt x="7" y="0"/>
                      <a:pt x="4" y="1"/>
                    </a:cubicBezTo>
                    <a:cubicBezTo>
                      <a:pt x="1" y="3"/>
                      <a:pt x="0" y="7"/>
                      <a:pt x="2" y="10"/>
                    </a:cubicBezTo>
                    <a:cubicBezTo>
                      <a:pt x="18" y="38"/>
                      <a:pt x="18" y="38"/>
                      <a:pt x="18"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116" name="Freeform 232"/>
              <p:cNvSpPr/>
              <p:nvPr/>
            </p:nvSpPr>
            <p:spPr bwMode="auto">
              <a:xfrm>
                <a:off x="4759326" y="5032376"/>
                <a:ext cx="112713" cy="157163"/>
              </a:xfrm>
              <a:custGeom>
                <a:avLst/>
                <a:gdLst>
                  <a:gd name="T0" fmla="*/ 2 w 30"/>
                  <a:gd name="T1" fmla="*/ 32 h 42"/>
                  <a:gd name="T2" fmla="*/ 4 w 30"/>
                  <a:gd name="T3" fmla="*/ 40 h 42"/>
                  <a:gd name="T4" fmla="*/ 12 w 30"/>
                  <a:gd name="T5" fmla="*/ 38 h 42"/>
                  <a:gd name="T6" fmla="*/ 29 w 30"/>
                  <a:gd name="T7" fmla="*/ 10 h 42"/>
                  <a:gd name="T8" fmla="*/ 26 w 30"/>
                  <a:gd name="T9" fmla="*/ 1 h 42"/>
                  <a:gd name="T10" fmla="*/ 18 w 30"/>
                  <a:gd name="T11" fmla="*/ 4 h 42"/>
                  <a:gd name="T12" fmla="*/ 2 w 30"/>
                  <a:gd name="T13" fmla="*/ 32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2" y="32"/>
                    </a:moveTo>
                    <a:cubicBezTo>
                      <a:pt x="0" y="35"/>
                      <a:pt x="1" y="39"/>
                      <a:pt x="4" y="40"/>
                    </a:cubicBezTo>
                    <a:cubicBezTo>
                      <a:pt x="7" y="42"/>
                      <a:pt x="11" y="41"/>
                      <a:pt x="12" y="38"/>
                    </a:cubicBezTo>
                    <a:cubicBezTo>
                      <a:pt x="29" y="10"/>
                      <a:pt x="29" y="10"/>
                      <a:pt x="29" y="10"/>
                    </a:cubicBezTo>
                    <a:cubicBezTo>
                      <a:pt x="30" y="7"/>
                      <a:pt x="29" y="3"/>
                      <a:pt x="26" y="1"/>
                    </a:cubicBezTo>
                    <a:cubicBezTo>
                      <a:pt x="24" y="0"/>
                      <a:pt x="20" y="1"/>
                      <a:pt x="18" y="4"/>
                    </a:cubicBezTo>
                    <a:cubicBezTo>
                      <a:pt x="2" y="32"/>
                      <a:pt x="2" y="32"/>
                      <a:pt x="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117" name="Freeform 233"/>
              <p:cNvSpPr/>
              <p:nvPr/>
            </p:nvSpPr>
            <p:spPr bwMode="auto">
              <a:xfrm>
                <a:off x="4970463" y="5002213"/>
                <a:ext cx="168275" cy="44450"/>
              </a:xfrm>
              <a:custGeom>
                <a:avLst/>
                <a:gdLst>
                  <a:gd name="T0" fmla="*/ 39 w 45"/>
                  <a:gd name="T1" fmla="*/ 12 h 12"/>
                  <a:gd name="T2" fmla="*/ 45 w 45"/>
                  <a:gd name="T3" fmla="*/ 6 h 12"/>
                  <a:gd name="T4" fmla="*/ 39 w 45"/>
                  <a:gd name="T5" fmla="*/ 0 h 12"/>
                  <a:gd name="T6" fmla="*/ 6 w 45"/>
                  <a:gd name="T7" fmla="*/ 0 h 12"/>
                  <a:gd name="T8" fmla="*/ 0 w 45"/>
                  <a:gd name="T9" fmla="*/ 6 h 12"/>
                  <a:gd name="T10" fmla="*/ 6 w 45"/>
                  <a:gd name="T11" fmla="*/ 12 h 12"/>
                  <a:gd name="T12" fmla="*/ 39 w 4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5" h="12">
                    <a:moveTo>
                      <a:pt x="39" y="12"/>
                    </a:moveTo>
                    <a:cubicBezTo>
                      <a:pt x="42" y="12"/>
                      <a:pt x="45" y="9"/>
                      <a:pt x="45" y="6"/>
                    </a:cubicBezTo>
                    <a:cubicBezTo>
                      <a:pt x="45" y="2"/>
                      <a:pt x="42" y="0"/>
                      <a:pt x="39" y="0"/>
                    </a:cubicBezTo>
                    <a:cubicBezTo>
                      <a:pt x="6" y="0"/>
                      <a:pt x="6" y="0"/>
                      <a:pt x="6" y="0"/>
                    </a:cubicBezTo>
                    <a:cubicBezTo>
                      <a:pt x="2" y="0"/>
                      <a:pt x="0" y="2"/>
                      <a:pt x="0" y="6"/>
                    </a:cubicBezTo>
                    <a:cubicBezTo>
                      <a:pt x="0" y="9"/>
                      <a:pt x="2" y="12"/>
                      <a:pt x="6" y="12"/>
                    </a:cubicBezTo>
                    <a:cubicBezTo>
                      <a:pt x="39" y="12"/>
                      <a:pt x="39" y="12"/>
                      <a:pt x="3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118" name="Freeform 234"/>
              <p:cNvSpPr/>
              <p:nvPr/>
            </p:nvSpPr>
            <p:spPr bwMode="auto">
              <a:xfrm>
                <a:off x="4995863" y="4945063"/>
                <a:ext cx="112713" cy="158750"/>
              </a:xfrm>
              <a:custGeom>
                <a:avLst/>
                <a:gdLst>
                  <a:gd name="T0" fmla="*/ 18 w 30"/>
                  <a:gd name="T1" fmla="*/ 38 h 42"/>
                  <a:gd name="T2" fmla="*/ 26 w 30"/>
                  <a:gd name="T3" fmla="*/ 40 h 42"/>
                  <a:gd name="T4" fmla="*/ 29 w 30"/>
                  <a:gd name="T5" fmla="*/ 32 h 42"/>
                  <a:gd name="T6" fmla="*/ 12 w 30"/>
                  <a:gd name="T7" fmla="*/ 3 h 42"/>
                  <a:gd name="T8" fmla="*/ 4 w 30"/>
                  <a:gd name="T9" fmla="*/ 1 h 42"/>
                  <a:gd name="T10" fmla="*/ 2 w 30"/>
                  <a:gd name="T11" fmla="*/ 9 h 42"/>
                  <a:gd name="T12" fmla="*/ 18 w 30"/>
                  <a:gd name="T13" fmla="*/ 38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8" y="38"/>
                    </a:moveTo>
                    <a:cubicBezTo>
                      <a:pt x="20" y="41"/>
                      <a:pt x="23" y="42"/>
                      <a:pt x="26" y="40"/>
                    </a:cubicBezTo>
                    <a:cubicBezTo>
                      <a:pt x="29" y="38"/>
                      <a:pt x="30" y="35"/>
                      <a:pt x="29" y="32"/>
                    </a:cubicBezTo>
                    <a:cubicBezTo>
                      <a:pt x="12" y="3"/>
                      <a:pt x="12" y="3"/>
                      <a:pt x="12" y="3"/>
                    </a:cubicBezTo>
                    <a:cubicBezTo>
                      <a:pt x="10" y="1"/>
                      <a:pt x="7" y="0"/>
                      <a:pt x="4" y="1"/>
                    </a:cubicBezTo>
                    <a:cubicBezTo>
                      <a:pt x="1" y="3"/>
                      <a:pt x="0" y="7"/>
                      <a:pt x="2" y="9"/>
                    </a:cubicBezTo>
                    <a:cubicBezTo>
                      <a:pt x="18" y="38"/>
                      <a:pt x="18" y="38"/>
                      <a:pt x="18"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sp>
            <p:nvSpPr>
              <p:cNvPr id="119" name="Freeform 235"/>
              <p:cNvSpPr/>
              <p:nvPr/>
            </p:nvSpPr>
            <p:spPr bwMode="auto">
              <a:xfrm>
                <a:off x="4995863" y="4945063"/>
                <a:ext cx="112713" cy="158750"/>
              </a:xfrm>
              <a:custGeom>
                <a:avLst/>
                <a:gdLst>
                  <a:gd name="T0" fmla="*/ 2 w 30"/>
                  <a:gd name="T1" fmla="*/ 32 h 42"/>
                  <a:gd name="T2" fmla="*/ 4 w 30"/>
                  <a:gd name="T3" fmla="*/ 40 h 42"/>
                  <a:gd name="T4" fmla="*/ 12 w 30"/>
                  <a:gd name="T5" fmla="*/ 38 h 42"/>
                  <a:gd name="T6" fmla="*/ 29 w 30"/>
                  <a:gd name="T7" fmla="*/ 9 h 42"/>
                  <a:gd name="T8" fmla="*/ 26 w 30"/>
                  <a:gd name="T9" fmla="*/ 1 h 42"/>
                  <a:gd name="T10" fmla="*/ 18 w 30"/>
                  <a:gd name="T11" fmla="*/ 3 h 42"/>
                  <a:gd name="T12" fmla="*/ 2 w 30"/>
                  <a:gd name="T13" fmla="*/ 32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2" y="32"/>
                    </a:moveTo>
                    <a:cubicBezTo>
                      <a:pt x="0" y="35"/>
                      <a:pt x="1" y="38"/>
                      <a:pt x="4" y="40"/>
                    </a:cubicBezTo>
                    <a:cubicBezTo>
                      <a:pt x="7" y="42"/>
                      <a:pt x="10" y="41"/>
                      <a:pt x="12" y="38"/>
                    </a:cubicBezTo>
                    <a:cubicBezTo>
                      <a:pt x="29" y="9"/>
                      <a:pt x="29" y="9"/>
                      <a:pt x="29" y="9"/>
                    </a:cubicBezTo>
                    <a:cubicBezTo>
                      <a:pt x="30" y="7"/>
                      <a:pt x="29" y="3"/>
                      <a:pt x="26" y="1"/>
                    </a:cubicBezTo>
                    <a:cubicBezTo>
                      <a:pt x="23" y="0"/>
                      <a:pt x="20" y="1"/>
                      <a:pt x="18" y="3"/>
                    </a:cubicBezTo>
                    <a:cubicBezTo>
                      <a:pt x="2" y="32"/>
                      <a:pt x="2" y="32"/>
                      <a:pt x="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a:solidFill>
                    <a:srgbClr val="000000"/>
                  </a:solidFill>
                  <a:ea typeface="微软雅黑" panose="020B0503020204020204" charset="-122"/>
                </a:endParaRPr>
              </a:p>
            </p:txBody>
          </p:sp>
        </p:grpSp>
      </p:grpSp>
      <p:sp>
        <p:nvSpPr>
          <p:cNvPr id="120" name="灯片编号占位符 3"/>
          <p:cNvSpPr>
            <a:spLocks noGrp="1"/>
          </p:cNvSpPr>
          <p:nvPr>
            <p:ph type="sldNum" sz="quarter" idx="12"/>
          </p:nvPr>
        </p:nvSpPr>
        <p:spPr/>
        <p:txBody>
          <a:bodyPr/>
          <a:lstStyle/>
          <a:p>
            <a:fld id="{2A149E8C-7856-40D6-908C-991599A43A51}" type="slidenum">
              <a:rPr lang="zh-CN" altLang="en-US" smtClean="0"/>
            </a:fld>
            <a:endParaRPr lang="zh-CN" altLang="en-US"/>
          </a:p>
        </p:txBody>
      </p:sp>
      <p:sp>
        <p:nvSpPr>
          <p:cNvPr id="121" name="页脚占位符 2"/>
          <p:cNvSpPr>
            <a:spLocks noGrp="1"/>
          </p:cNvSpPr>
          <p:nvPr>
            <p:ph type="ftr" sz="quarter" idx="11"/>
          </p:nvPr>
        </p:nvSpPr>
        <p:spPr/>
        <p:txBody>
          <a:bodyPr/>
          <a:lstStyle/>
          <a:p>
            <a:r>
              <a:rPr lang="zh-CN" altLang="en-US"/>
              <a:t>.</a:t>
            </a:r>
            <a:endParaRPr lang="zh-CN" altLang="en-US"/>
          </a:p>
        </p:txBody>
      </p:sp>
      <p:sp>
        <p:nvSpPr>
          <p:cNvPr id="2" name="Shape 14704"/>
          <p:cNvSpPr/>
          <p:nvPr>
            <p:custDataLst>
              <p:tags r:id="rId3"/>
            </p:custDataLst>
          </p:nvPr>
        </p:nvSpPr>
        <p:spPr>
          <a:xfrm>
            <a:off x="4662805" y="5765800"/>
            <a:ext cx="2964815" cy="692785"/>
          </a:xfrm>
          <a:prstGeom prst="rect">
            <a:avLst/>
          </a:prstGeom>
          <a:noFill/>
          <a:ln w="12700" cap="flat">
            <a:noFill/>
            <a:miter lim="400000"/>
          </a:ln>
          <a:effectLst/>
        </p:spPr>
        <p:txBody>
          <a:bodyPr wrap="square" lIns="0" tIns="0" rIns="0" bIns="0" numCol="1" anchor="t">
            <a:noAutofit/>
          </a:bodyPr>
          <a:p>
            <a:pPr>
              <a:lnSpc>
                <a:spcPct val="130000"/>
              </a:lnSpc>
              <a:spcBef>
                <a:spcPts val="600"/>
              </a:spcBef>
            </a:pPr>
            <a:r>
              <a:rPr lang="zh-CN" altLang="en-US" sz="2800" kern="0">
                <a:solidFill>
                  <a:srgbClr val="FF0000"/>
                </a:solidFill>
                <a:latin typeface="Arial" panose="020B0604020202020204" pitchFamily="34" charset="0"/>
                <a:ea typeface="微软雅黑" panose="020B0503020204020204" charset="-122"/>
                <a:cs typeface="+mn-ea"/>
              </a:rPr>
              <a:t>举报电话: 12339</a:t>
            </a:r>
            <a:endParaRPr lang="zh-CN" altLang="en-US" sz="2800" kern="0">
              <a:solidFill>
                <a:srgbClr val="FF0000"/>
              </a:solidFill>
              <a:latin typeface="Arial" panose="020B0604020202020204" pitchFamily="34" charset="0"/>
              <a:ea typeface="微软雅黑" panose="020B0503020204020204" charset="-122"/>
              <a:cs typeface="+mn-ea"/>
            </a:endParaRPr>
          </a:p>
          <a:p>
            <a:pPr>
              <a:lnSpc>
                <a:spcPct val="130000"/>
              </a:lnSpc>
              <a:spcBef>
                <a:spcPts val="600"/>
              </a:spcBef>
            </a:pPr>
            <a:endParaRPr lang="zh-CN" altLang="en-US" sz="2800" kern="0">
              <a:solidFill>
                <a:srgbClr val="FF0000"/>
              </a:solidFill>
              <a:latin typeface="Arial" panose="020B0604020202020204" pitchFamily="34" charset="0"/>
              <a:ea typeface="微软雅黑" panose="020B0503020204020204" charset="-122"/>
              <a:cs typeface="+mn-ea"/>
            </a:endParaRPr>
          </a:p>
        </p:txBody>
      </p:sp>
    </p:spTree>
  </p:cSld>
  <p:clrMapOvr>
    <a:masterClrMapping/>
  </p:clrMapOvr>
  <p:transition spd="med" advTm="3000">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p:cNvSpPr/>
          <p:nvPr/>
        </p:nvSpPr>
        <p:spPr>
          <a:xfrm>
            <a:off x="571500" y="419100"/>
            <a:ext cx="11134725" cy="62484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5456074" cy="2570480"/>
          </a:xfrm>
          <a:prstGeom prst="rect">
            <a:avLst/>
          </a:prstGeom>
        </p:spPr>
      </p:pic>
      <p:pic>
        <p:nvPicPr>
          <p:cNvPr id="10" name="图片 9"/>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0" y="5210962"/>
            <a:ext cx="12192000" cy="1659887"/>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9070" y="4827829"/>
            <a:ext cx="1982929" cy="2043019"/>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66382" flipH="1">
            <a:off x="140081" y="5714369"/>
            <a:ext cx="2076060" cy="1260465"/>
          </a:xfrm>
          <a:prstGeom prst="rect">
            <a:avLst/>
          </a:prstGeom>
        </p:spPr>
      </p:pic>
      <p:sp>
        <p:nvSpPr>
          <p:cNvPr id="3" name="Rectangle 5"/>
          <p:cNvSpPr>
            <a:spLocks noChangeArrowheads="1"/>
          </p:cNvSpPr>
          <p:nvPr/>
        </p:nvSpPr>
        <p:spPr bwMode="auto">
          <a:xfrm>
            <a:off x="3732485" y="1626229"/>
            <a:ext cx="4385005" cy="7017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zh-CN" altLang="en-US" sz="4000" b="1">
                <a:ln cmpd="sng">
                  <a:noFill/>
                  <a:prstDash val="solid"/>
                </a:ln>
                <a:solidFill>
                  <a:srgbClr val="C00000"/>
                </a:solidFill>
                <a:latin typeface="方正粗宋简体" panose="03000509000000000000" pitchFamily="65" charset="-122"/>
                <a:ea typeface="微软雅黑" panose="020B0503020204020204" charset="-122"/>
              </a:rPr>
              <a:t>什么是国家安全？</a:t>
            </a:r>
            <a:endParaRPr lang="zh-CN" altLang="en-US" sz="4000" b="1">
              <a:ln cmpd="sng">
                <a:noFill/>
                <a:prstDash val="solid"/>
              </a:ln>
              <a:solidFill>
                <a:srgbClr val="C00000"/>
              </a:solidFill>
              <a:latin typeface="方正粗宋简体" panose="03000509000000000000" pitchFamily="65" charset="-122"/>
              <a:ea typeface="微软雅黑" panose="020B0503020204020204" charset="-122"/>
            </a:endParaRPr>
          </a:p>
        </p:txBody>
      </p: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9248" y="2711669"/>
            <a:ext cx="2175428" cy="2259985"/>
          </a:xfrm>
          <a:prstGeom prst="rect">
            <a:avLst/>
          </a:prstGeom>
        </p:spPr>
      </p:pic>
      <p:sp>
        <p:nvSpPr>
          <p:cNvPr id="8" name="矩形 7"/>
          <p:cNvSpPr/>
          <p:nvPr/>
        </p:nvSpPr>
        <p:spPr>
          <a:xfrm>
            <a:off x="4277995" y="2644775"/>
            <a:ext cx="6013450" cy="2790190"/>
          </a:xfrm>
          <a:prstGeom prst="rect">
            <a:avLst/>
          </a:prstGeom>
        </p:spPr>
        <p:txBody>
          <a:bodyPr wrap="square">
            <a:noAutofit/>
          </a:bodyPr>
          <a:lstStyle/>
          <a:p>
            <a:pPr>
              <a:lnSpc>
                <a:spcPct val="130000"/>
              </a:lnSpc>
            </a:pPr>
            <a:r>
              <a:rPr lang="zh-CN" altLang="en-US" sz="2400" kern="0">
                <a:latin typeface="Arial" panose="020B0604020202020204" pitchFamily="34" charset="0"/>
                <a:ea typeface="微软雅黑" panose="020B0503020204020204" charset="-122"/>
                <a:cs typeface="+mn-ea"/>
              </a:rPr>
              <a:t>根据</a:t>
            </a:r>
            <a:r>
              <a:rPr lang="en-US" altLang="zh-CN" sz="2400" kern="0">
                <a:latin typeface="Arial" panose="020B0604020202020204" pitchFamily="34" charset="0"/>
                <a:ea typeface="微软雅黑" panose="020B0503020204020204" charset="-122"/>
                <a:cs typeface="+mn-ea"/>
              </a:rPr>
              <a:t>《</a:t>
            </a:r>
            <a:r>
              <a:rPr lang="zh-CN" altLang="en-US" sz="2400" kern="0">
                <a:latin typeface="Arial" panose="020B0604020202020204" pitchFamily="34" charset="0"/>
                <a:ea typeface="微软雅黑" panose="020B0503020204020204" charset="-122"/>
                <a:cs typeface="+mn-ea"/>
              </a:rPr>
              <a:t>国家安全法</a:t>
            </a:r>
            <a:r>
              <a:rPr lang="en-US" altLang="zh-CN" sz="2400" kern="0">
                <a:latin typeface="Arial" panose="020B0604020202020204" pitchFamily="34" charset="0"/>
                <a:ea typeface="微软雅黑" panose="020B0503020204020204" charset="-122"/>
                <a:cs typeface="+mn-ea"/>
              </a:rPr>
              <a:t>》</a:t>
            </a:r>
            <a:r>
              <a:rPr lang="zh-CN" altLang="en-US" sz="2400" kern="0">
                <a:latin typeface="Arial" panose="020B0604020202020204" pitchFamily="34" charset="0"/>
                <a:ea typeface="微软雅黑" panose="020B0503020204020204" charset="-122"/>
                <a:cs typeface="+mn-ea"/>
              </a:rPr>
              <a:t>第</a:t>
            </a:r>
            <a:r>
              <a:rPr lang="en-US" altLang="zh-CN" sz="2400" kern="0">
                <a:latin typeface="Arial" panose="020B0604020202020204" pitchFamily="34" charset="0"/>
                <a:ea typeface="微软雅黑" panose="020B0503020204020204" charset="-122"/>
                <a:cs typeface="+mn-ea"/>
              </a:rPr>
              <a:t>2</a:t>
            </a:r>
            <a:r>
              <a:rPr lang="zh-CN" altLang="en-US" sz="2400" kern="0">
                <a:latin typeface="Arial" panose="020B0604020202020204" pitchFamily="34" charset="0"/>
                <a:ea typeface="微软雅黑" panose="020B0503020204020204" charset="-122"/>
                <a:cs typeface="+mn-ea"/>
              </a:rPr>
              <a:t>条规定，国家安全是指国家政权、主权、统一和领土完整、人民福祉、</a:t>
            </a:r>
            <a:r>
              <a:rPr lang="zh-CN" altLang="en-US" sz="2400" kern="0">
                <a:latin typeface="Arial" panose="020B0604020202020204" pitchFamily="34" charset="0"/>
                <a:ea typeface="微软雅黑" panose="020B0503020204020204" charset="-122"/>
                <a:cs typeface="+mn-ea"/>
                <a:sym typeface="+mn-ea"/>
              </a:rPr>
              <a:t>经济社会可持续发展和国家其他重大利益相对处于没有危险和不受内外威胁的状态，以及保障持续安全状态的能力。</a:t>
            </a:r>
            <a:endParaRPr lang="zh-CN" altLang="en-US" sz="2400" kern="0">
              <a:latin typeface="Arial" panose="020B0604020202020204" pitchFamily="34" charset="0"/>
              <a:ea typeface="微软雅黑" panose="020B0503020204020204" charset="-122"/>
              <a:cs typeface="+mn-ea"/>
            </a:endParaRPr>
          </a:p>
          <a:p>
            <a:pPr>
              <a:lnSpc>
                <a:spcPct val="130000"/>
              </a:lnSpc>
            </a:pPr>
            <a:endParaRPr lang="zh-CN" altLang="en-US" sz="2400" kern="0">
              <a:latin typeface="Arial" panose="020B0604020202020204" pitchFamily="34" charset="0"/>
              <a:ea typeface="微软雅黑" panose="020B0503020204020204" charset="-122"/>
              <a:cs typeface="+mn-ea"/>
            </a:endParaRPr>
          </a:p>
        </p:txBody>
      </p:sp>
      <p:sp>
        <p:nvSpPr>
          <p:cNvPr id="15" name="灯片编号占位符 3"/>
          <p:cNvSpPr>
            <a:spLocks noGrp="1"/>
          </p:cNvSpPr>
          <p:nvPr>
            <p:ph type="sldNum" sz="quarter" idx="12"/>
          </p:nvPr>
        </p:nvSpPr>
        <p:spPr/>
        <p:txBody>
          <a:bodyPr/>
          <a:lstStyle/>
          <a:p>
            <a:fld id="{0C2373EE-1F4D-473F-89A6-53A308337345}" type="slidenum">
              <a:rPr lang="zh-CN" altLang="en-US" smtClean="0"/>
            </a:fld>
            <a:endParaRPr lang="zh-CN" altLang="en-US"/>
          </a:p>
        </p:txBody>
      </p:sp>
      <p:sp>
        <p:nvSpPr>
          <p:cNvPr id="16" name="页脚占位符 2"/>
          <p:cNvSpPr>
            <a:spLocks noGrp="1"/>
          </p:cNvSpPr>
          <p:nvPr>
            <p:ph type="ftr" sz="quarter" idx="11"/>
          </p:nvPr>
        </p:nvSpPr>
        <p:spPr/>
        <p:txBody>
          <a:bodyPr/>
          <a:lstStyle/>
          <a:p>
            <a:r>
              <a:rPr lang="zh-CN" altLang="en-US"/>
              <a:t>.</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4" fill="hold" nodeType="afterEffec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571500" y="419100"/>
            <a:ext cx="11134725" cy="62484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5456074" cy="2570480"/>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10962"/>
            <a:ext cx="12192000" cy="1659887"/>
          </a:xfrm>
          <a:prstGeom prst="rect">
            <a:avLst/>
          </a:prstGeom>
        </p:spPr>
      </p:pic>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9070" y="4827829"/>
            <a:ext cx="1982929" cy="204301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66382" flipH="1">
            <a:off x="140081" y="5714369"/>
            <a:ext cx="2076060" cy="1260465"/>
          </a:xfrm>
          <a:prstGeom prst="rect">
            <a:avLst/>
          </a:prstGeom>
        </p:spPr>
      </p:pic>
      <p:sp>
        <p:nvSpPr>
          <p:cNvPr id="4" name="Rectangle 5"/>
          <p:cNvSpPr>
            <a:spLocks noChangeArrowheads="1"/>
          </p:cNvSpPr>
          <p:nvPr/>
        </p:nvSpPr>
        <p:spPr bwMode="auto">
          <a:xfrm>
            <a:off x="3347184" y="1268144"/>
            <a:ext cx="6591580" cy="7017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en-US" sz="4000" b="1">
                <a:ln cmpd="sng">
                  <a:noFill/>
                  <a:prstDash val="solid"/>
                </a:ln>
                <a:solidFill>
                  <a:srgbClr val="C00000"/>
                </a:solidFill>
                <a:latin typeface="方正粗宋简体" panose="03000509000000000000" pitchFamily="65" charset="-122"/>
                <a:ea typeface="微软雅黑" panose="020B0503020204020204" charset="-122"/>
              </a:rPr>
              <a:t>国家安全包括哪些方面？</a:t>
            </a:r>
            <a:endParaRPr lang="zh-CN" altLang="en-US" sz="4000" b="1">
              <a:ln cmpd="sng">
                <a:noFill/>
                <a:prstDash val="solid"/>
              </a:ln>
              <a:solidFill>
                <a:srgbClr val="C00000"/>
              </a:solidFill>
              <a:latin typeface="方正粗宋简体" panose="03000509000000000000" pitchFamily="65" charset="-122"/>
              <a:ea typeface="微软雅黑" panose="020B0503020204020204" charset="-122"/>
            </a:endParaRPr>
          </a:p>
        </p:txBody>
      </p:sp>
      <p:sp>
        <p:nvSpPr>
          <p:cNvPr id="7" name="矩形 6"/>
          <p:cNvSpPr/>
          <p:nvPr/>
        </p:nvSpPr>
        <p:spPr>
          <a:xfrm>
            <a:off x="1676927" y="4762016"/>
            <a:ext cx="8923870" cy="1162449"/>
          </a:xfrm>
          <a:prstGeom prst="rect">
            <a:avLst/>
          </a:prstGeom>
          <a:noFill/>
        </p:spPr>
        <p:txBody>
          <a:bodyPr wrap="square" rtlCol="0">
            <a:spAutoFit/>
          </a:bodyPr>
          <a:lstStyle/>
          <a:p>
            <a:pPr algn="ctr">
              <a:lnSpc>
                <a:spcPct val="130000"/>
              </a:lnSpc>
              <a:spcBef>
                <a:spcPts val="600"/>
              </a:spcBef>
            </a:pPr>
            <a:r>
              <a:rPr lang="zh-CN" altLang="en-US">
                <a:solidFill>
                  <a:srgbClr val="C00000"/>
                </a:solidFill>
                <a:latin typeface="微软雅黑" panose="020B0503020204020204" charset="-122"/>
                <a:ea typeface="微软雅黑" panose="020B0503020204020204" charset="-122"/>
                <a:cs typeface="+mn-ea"/>
              </a:rPr>
              <a:t>为了体现总体国家安全观的要求，</a:t>
            </a:r>
            <a:r>
              <a:rPr lang="en-US" altLang="zh-CN">
                <a:solidFill>
                  <a:srgbClr val="C00000"/>
                </a:solidFill>
                <a:latin typeface="微软雅黑" panose="020B0503020204020204" charset="-122"/>
                <a:ea typeface="微软雅黑" panose="020B0503020204020204" charset="-122"/>
                <a:cs typeface="+mn-ea"/>
              </a:rPr>
              <a:t>《</a:t>
            </a:r>
            <a:r>
              <a:rPr lang="zh-CN" altLang="en-US">
                <a:solidFill>
                  <a:srgbClr val="C00000"/>
                </a:solidFill>
                <a:latin typeface="微软雅黑" panose="020B0503020204020204" charset="-122"/>
                <a:ea typeface="微软雅黑" panose="020B0503020204020204" charset="-122"/>
                <a:cs typeface="+mn-ea"/>
              </a:rPr>
              <a:t>中华人民共和国国家安全法</a:t>
            </a:r>
            <a:r>
              <a:rPr lang="en-US" altLang="zh-CN">
                <a:solidFill>
                  <a:srgbClr val="C00000"/>
                </a:solidFill>
                <a:latin typeface="微软雅黑" panose="020B0503020204020204" charset="-122"/>
                <a:ea typeface="微软雅黑" panose="020B0503020204020204" charset="-122"/>
                <a:cs typeface="+mn-ea"/>
              </a:rPr>
              <a:t>》</a:t>
            </a:r>
            <a:r>
              <a:rPr lang="zh-CN" altLang="en-US">
                <a:solidFill>
                  <a:srgbClr val="C00000"/>
                </a:solidFill>
                <a:latin typeface="微软雅黑" panose="020B0503020204020204" charset="-122"/>
                <a:ea typeface="微软雅黑" panose="020B0503020204020204" charset="-122"/>
                <a:cs typeface="+mn-ea"/>
              </a:rPr>
              <a:t>从政治安全、国土安全、军事安全、经济安全、文化安全、社会安全、科技安全、信息安全、生态安全、资源安全、核安全等</a:t>
            </a:r>
            <a:r>
              <a:rPr lang="en-US" altLang="zh-CN">
                <a:solidFill>
                  <a:srgbClr val="C00000"/>
                </a:solidFill>
                <a:latin typeface="微软雅黑" panose="020B0503020204020204" charset="-122"/>
                <a:ea typeface="微软雅黑" panose="020B0503020204020204" charset="-122"/>
                <a:cs typeface="+mn-ea"/>
              </a:rPr>
              <a:t>11</a:t>
            </a:r>
            <a:r>
              <a:rPr lang="zh-CN" altLang="en-US">
                <a:solidFill>
                  <a:srgbClr val="C00000"/>
                </a:solidFill>
                <a:latin typeface="微软雅黑" panose="020B0503020204020204" charset="-122"/>
                <a:ea typeface="微软雅黑" panose="020B0503020204020204" charset="-122"/>
                <a:cs typeface="+mn-ea"/>
              </a:rPr>
              <a:t>个领域 对国家安全任务进行了明确。</a:t>
            </a:r>
            <a:endParaRPr lang="zh-CN" altLang="zh-CN">
              <a:solidFill>
                <a:srgbClr val="C00000"/>
              </a:solidFill>
              <a:latin typeface="微软雅黑" panose="020B0503020204020204" charset="-122"/>
              <a:ea typeface="微软雅黑" panose="020B0503020204020204" charset="-122"/>
              <a:cs typeface="+mn-ea"/>
            </a:endParaRPr>
          </a:p>
        </p:txBody>
      </p:sp>
      <p:sp>
        <p:nvSpPr>
          <p:cNvPr id="8" name="圆角矩形 4"/>
          <p:cNvSpPr/>
          <p:nvPr/>
        </p:nvSpPr>
        <p:spPr>
          <a:xfrm>
            <a:off x="1568149" y="2241682"/>
            <a:ext cx="1989137" cy="57467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300">
                <a:solidFill>
                  <a:schemeClr val="tx1"/>
                </a:solidFill>
                <a:latin typeface="微软雅黑" panose="020B0503020204020204" charset="-122"/>
                <a:ea typeface="微软雅黑" panose="020B0503020204020204" charset="-122"/>
                <a:cs typeface="+mn-ea"/>
              </a:rPr>
              <a:t>政治安全</a:t>
            </a:r>
            <a:endParaRPr lang="zh-CN" altLang="en-US" sz="2400" spc="300">
              <a:solidFill>
                <a:schemeClr val="tx1"/>
              </a:solidFill>
              <a:ea typeface="微软雅黑" panose="020B0503020204020204" charset="-122"/>
            </a:endParaRPr>
          </a:p>
        </p:txBody>
      </p:sp>
      <p:sp>
        <p:nvSpPr>
          <p:cNvPr id="9" name="圆角矩形 6"/>
          <p:cNvSpPr/>
          <p:nvPr/>
        </p:nvSpPr>
        <p:spPr>
          <a:xfrm>
            <a:off x="4103916" y="2241682"/>
            <a:ext cx="1989137" cy="57467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300">
                <a:solidFill>
                  <a:schemeClr val="tx1"/>
                </a:solidFill>
                <a:latin typeface="微软雅黑" panose="020B0503020204020204" charset="-122"/>
                <a:ea typeface="微软雅黑" panose="020B0503020204020204" charset="-122"/>
                <a:cs typeface="+mn-ea"/>
              </a:rPr>
              <a:t>国土安全</a:t>
            </a:r>
            <a:endParaRPr lang="zh-CN" altLang="en-US" sz="2400" spc="300">
              <a:solidFill>
                <a:schemeClr val="tx1"/>
              </a:solidFill>
              <a:ea typeface="微软雅黑" panose="020B0503020204020204" charset="-122"/>
            </a:endParaRPr>
          </a:p>
        </p:txBody>
      </p:sp>
      <p:sp>
        <p:nvSpPr>
          <p:cNvPr id="10" name="圆角矩形 9"/>
          <p:cNvSpPr/>
          <p:nvPr/>
        </p:nvSpPr>
        <p:spPr>
          <a:xfrm>
            <a:off x="6639683" y="2241682"/>
            <a:ext cx="1989137" cy="57467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300">
                <a:solidFill>
                  <a:schemeClr val="tx1"/>
                </a:solidFill>
                <a:latin typeface="微软雅黑" panose="020B0503020204020204" charset="-122"/>
                <a:ea typeface="微软雅黑" panose="020B0503020204020204" charset="-122"/>
                <a:cs typeface="+mn-ea"/>
              </a:rPr>
              <a:t>军事安全</a:t>
            </a:r>
            <a:endParaRPr lang="zh-CN" altLang="en-US" sz="2400" spc="300">
              <a:solidFill>
                <a:schemeClr val="tx1"/>
              </a:solidFill>
              <a:ea typeface="微软雅黑" panose="020B0503020204020204" charset="-122"/>
            </a:endParaRPr>
          </a:p>
        </p:txBody>
      </p:sp>
      <p:sp>
        <p:nvSpPr>
          <p:cNvPr id="11" name="圆角矩形 10"/>
          <p:cNvSpPr/>
          <p:nvPr/>
        </p:nvSpPr>
        <p:spPr>
          <a:xfrm>
            <a:off x="9175449" y="2241682"/>
            <a:ext cx="1989137" cy="57467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300">
                <a:solidFill>
                  <a:schemeClr val="tx1"/>
                </a:solidFill>
                <a:latin typeface="微软雅黑" panose="020B0503020204020204" charset="-122"/>
                <a:ea typeface="微软雅黑" panose="020B0503020204020204" charset="-122"/>
                <a:cs typeface="+mn-ea"/>
              </a:rPr>
              <a:t>经济安全</a:t>
            </a:r>
            <a:endParaRPr lang="zh-CN" altLang="en-US" sz="2400" spc="300">
              <a:solidFill>
                <a:schemeClr val="tx1"/>
              </a:solidFill>
              <a:ea typeface="微软雅黑" panose="020B0503020204020204" charset="-122"/>
            </a:endParaRPr>
          </a:p>
        </p:txBody>
      </p:sp>
      <p:sp>
        <p:nvSpPr>
          <p:cNvPr id="12" name="圆角矩形 12"/>
          <p:cNvSpPr/>
          <p:nvPr/>
        </p:nvSpPr>
        <p:spPr>
          <a:xfrm>
            <a:off x="1568148" y="2996101"/>
            <a:ext cx="1989137" cy="57467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300">
                <a:solidFill>
                  <a:schemeClr val="tx1"/>
                </a:solidFill>
                <a:latin typeface="微软雅黑" panose="020B0503020204020204" charset="-122"/>
                <a:ea typeface="微软雅黑" panose="020B0503020204020204" charset="-122"/>
                <a:cs typeface="+mn-ea"/>
              </a:rPr>
              <a:t>文化安全</a:t>
            </a:r>
            <a:endParaRPr lang="zh-CN" altLang="en-US" sz="2400" spc="300">
              <a:solidFill>
                <a:schemeClr val="tx1"/>
              </a:solidFill>
              <a:ea typeface="微软雅黑" panose="020B0503020204020204" charset="-122"/>
            </a:endParaRPr>
          </a:p>
        </p:txBody>
      </p:sp>
      <p:sp>
        <p:nvSpPr>
          <p:cNvPr id="13" name="圆角矩形 13"/>
          <p:cNvSpPr/>
          <p:nvPr/>
        </p:nvSpPr>
        <p:spPr>
          <a:xfrm>
            <a:off x="4103915" y="3020602"/>
            <a:ext cx="1989137" cy="57467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300">
                <a:solidFill>
                  <a:schemeClr val="tx1"/>
                </a:solidFill>
                <a:latin typeface="微软雅黑" panose="020B0503020204020204" charset="-122"/>
                <a:ea typeface="微软雅黑" panose="020B0503020204020204" charset="-122"/>
                <a:cs typeface="+mn-ea"/>
              </a:rPr>
              <a:t>社会安全</a:t>
            </a:r>
            <a:endParaRPr lang="zh-CN" altLang="en-US" sz="2400" spc="300">
              <a:solidFill>
                <a:schemeClr val="tx1"/>
              </a:solidFill>
              <a:ea typeface="微软雅黑" panose="020B0503020204020204" charset="-122"/>
            </a:endParaRPr>
          </a:p>
        </p:txBody>
      </p:sp>
      <p:sp>
        <p:nvSpPr>
          <p:cNvPr id="14" name="圆角矩形 15"/>
          <p:cNvSpPr/>
          <p:nvPr/>
        </p:nvSpPr>
        <p:spPr>
          <a:xfrm>
            <a:off x="6639682" y="3016066"/>
            <a:ext cx="1989137" cy="57467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300">
                <a:solidFill>
                  <a:schemeClr val="tx1"/>
                </a:solidFill>
                <a:latin typeface="微软雅黑" panose="020B0503020204020204" charset="-122"/>
                <a:ea typeface="微软雅黑" panose="020B0503020204020204" charset="-122"/>
                <a:cs typeface="+mn-ea"/>
              </a:rPr>
              <a:t>科技安全</a:t>
            </a:r>
            <a:endParaRPr lang="zh-CN" altLang="en-US" sz="2400" spc="300">
              <a:solidFill>
                <a:schemeClr val="tx1"/>
              </a:solidFill>
              <a:ea typeface="微软雅黑" panose="020B0503020204020204" charset="-122"/>
            </a:endParaRPr>
          </a:p>
        </p:txBody>
      </p:sp>
      <p:sp>
        <p:nvSpPr>
          <p:cNvPr id="15" name="圆角矩形 16"/>
          <p:cNvSpPr/>
          <p:nvPr/>
        </p:nvSpPr>
        <p:spPr>
          <a:xfrm>
            <a:off x="9175449" y="3016066"/>
            <a:ext cx="1989137" cy="57467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300">
                <a:solidFill>
                  <a:schemeClr val="tx1"/>
                </a:solidFill>
                <a:latin typeface="微软雅黑" panose="020B0503020204020204" charset="-122"/>
                <a:ea typeface="微软雅黑" panose="020B0503020204020204" charset="-122"/>
                <a:cs typeface="+mn-ea"/>
              </a:rPr>
              <a:t>信息安全</a:t>
            </a:r>
            <a:endParaRPr lang="zh-CN" altLang="en-US" sz="2400" spc="300">
              <a:solidFill>
                <a:schemeClr val="tx1"/>
              </a:solidFill>
              <a:ea typeface="微软雅黑" panose="020B0503020204020204" charset="-122"/>
            </a:endParaRPr>
          </a:p>
        </p:txBody>
      </p:sp>
      <p:sp>
        <p:nvSpPr>
          <p:cNvPr id="16" name="圆角矩形 18"/>
          <p:cNvSpPr/>
          <p:nvPr/>
        </p:nvSpPr>
        <p:spPr>
          <a:xfrm>
            <a:off x="1568147" y="3816631"/>
            <a:ext cx="1989137" cy="57467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300">
                <a:solidFill>
                  <a:schemeClr val="tx1"/>
                </a:solidFill>
                <a:latin typeface="微软雅黑" panose="020B0503020204020204" charset="-122"/>
                <a:ea typeface="微软雅黑" panose="020B0503020204020204" charset="-122"/>
                <a:cs typeface="+mn-ea"/>
              </a:rPr>
              <a:t>生态安全</a:t>
            </a:r>
            <a:endParaRPr lang="zh-CN" altLang="en-US" sz="2400" spc="300">
              <a:solidFill>
                <a:schemeClr val="tx1"/>
              </a:solidFill>
              <a:ea typeface="微软雅黑" panose="020B0503020204020204" charset="-122"/>
            </a:endParaRPr>
          </a:p>
        </p:txBody>
      </p:sp>
      <p:sp>
        <p:nvSpPr>
          <p:cNvPr id="17" name="圆角矩形 19"/>
          <p:cNvSpPr/>
          <p:nvPr/>
        </p:nvSpPr>
        <p:spPr>
          <a:xfrm>
            <a:off x="4103915" y="3816631"/>
            <a:ext cx="1989137" cy="57467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300">
                <a:solidFill>
                  <a:schemeClr val="tx1"/>
                </a:solidFill>
                <a:latin typeface="微软雅黑" panose="020B0503020204020204" charset="-122"/>
                <a:ea typeface="微软雅黑" panose="020B0503020204020204" charset="-122"/>
                <a:cs typeface="+mn-ea"/>
              </a:rPr>
              <a:t>资源安全</a:t>
            </a:r>
            <a:endParaRPr lang="zh-CN" altLang="en-US" sz="2400" spc="300">
              <a:solidFill>
                <a:schemeClr val="tx1"/>
              </a:solidFill>
              <a:ea typeface="微软雅黑" panose="020B0503020204020204" charset="-122"/>
            </a:endParaRPr>
          </a:p>
        </p:txBody>
      </p:sp>
      <p:sp>
        <p:nvSpPr>
          <p:cNvPr id="18" name="圆角矩形 22"/>
          <p:cNvSpPr/>
          <p:nvPr/>
        </p:nvSpPr>
        <p:spPr>
          <a:xfrm>
            <a:off x="6639682" y="3816631"/>
            <a:ext cx="1989137" cy="57467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300">
                <a:solidFill>
                  <a:schemeClr val="tx1"/>
                </a:solidFill>
                <a:latin typeface="微软雅黑" panose="020B0503020204020204" charset="-122"/>
                <a:ea typeface="微软雅黑" panose="020B0503020204020204" charset="-122"/>
                <a:cs typeface="+mn-ea"/>
              </a:rPr>
              <a:t>核安全</a:t>
            </a:r>
            <a:endParaRPr lang="zh-CN" altLang="en-US" sz="2400" spc="300">
              <a:solidFill>
                <a:schemeClr val="tx1"/>
              </a:solidFill>
              <a:ea typeface="微软雅黑" panose="020B0503020204020204" charset="-122"/>
            </a:endParaRPr>
          </a:p>
        </p:txBody>
      </p:sp>
      <p:sp>
        <p:nvSpPr>
          <p:cNvPr id="24" name="灯片编号占位符 3"/>
          <p:cNvSpPr>
            <a:spLocks noGrp="1"/>
          </p:cNvSpPr>
          <p:nvPr>
            <p:ph type="sldNum" sz="quarter" idx="12"/>
          </p:nvPr>
        </p:nvSpPr>
        <p:spPr/>
        <p:txBody>
          <a:bodyPr/>
          <a:lstStyle/>
          <a:p>
            <a:fld id="{EB38D8A9-E267-43A6-9DBE-25F9C9FD11A1}" type="slidenum">
              <a:rPr lang="zh-CN" altLang="en-US" smtClean="0"/>
            </a:fld>
            <a:endParaRPr lang="zh-CN" altLang="en-US"/>
          </a:p>
        </p:txBody>
      </p:sp>
      <p:sp>
        <p:nvSpPr>
          <p:cNvPr id="25" name="页脚占位符 2"/>
          <p:cNvSpPr>
            <a:spLocks noGrp="1"/>
          </p:cNvSpPr>
          <p:nvPr>
            <p:ph type="ftr" sz="quarter" idx="11"/>
          </p:nvPr>
        </p:nvSpPr>
        <p:spPr/>
        <p:txBody>
          <a:bodyPr/>
          <a:lstStyle/>
          <a:p>
            <a:r>
              <a:rPr lang="zh-CN" altLang="en-US"/>
              <a:t>.</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4" fill="hold" nodeType="afterEffec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571500" y="419100"/>
            <a:ext cx="11134725" cy="62484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5456074" cy="2570480"/>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10962"/>
            <a:ext cx="12192000" cy="1659887"/>
          </a:xfrm>
          <a:prstGeom prst="rect">
            <a:avLst/>
          </a:prstGeom>
        </p:spPr>
      </p:pic>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9070" y="4827829"/>
            <a:ext cx="1982929" cy="204301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66382" flipH="1">
            <a:off x="140081" y="5714369"/>
            <a:ext cx="2076060" cy="1260465"/>
          </a:xfrm>
          <a:prstGeom prst="rect">
            <a:avLst/>
          </a:prstGeom>
        </p:spPr>
      </p:pic>
      <p:sp>
        <p:nvSpPr>
          <p:cNvPr id="4" name="Rectangle 5"/>
          <p:cNvSpPr>
            <a:spLocks noChangeArrowheads="1"/>
          </p:cNvSpPr>
          <p:nvPr/>
        </p:nvSpPr>
        <p:spPr bwMode="auto">
          <a:xfrm>
            <a:off x="2020570" y="965835"/>
            <a:ext cx="1414780" cy="53898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3600" b="1">
                <a:ln cmpd="sng">
                  <a:noFill/>
                  <a:prstDash val="solid"/>
                </a:ln>
                <a:solidFill>
                  <a:srgbClr val="C00000"/>
                </a:solidFill>
                <a:latin typeface="方正粗宋简体" panose="03000509000000000000" pitchFamily="65" charset="-122"/>
                <a:ea typeface="微软雅黑" panose="020B0503020204020204" charset="-122"/>
              </a:rPr>
              <a:t>国</a:t>
            </a:r>
            <a:endParaRPr lang="zh-CN" altLang="en-US" sz="3600" b="1">
              <a:ln cmpd="sng">
                <a:noFill/>
                <a:prstDash val="solid"/>
              </a:ln>
              <a:solidFill>
                <a:srgbClr val="C00000"/>
              </a:solidFill>
              <a:latin typeface="方正粗宋简体" panose="03000509000000000000" pitchFamily="65" charset="-122"/>
              <a:ea typeface="微软雅黑" panose="020B0503020204020204" charset="-122"/>
            </a:endParaRPr>
          </a:p>
          <a:p>
            <a:pPr algn="ctr"/>
            <a:r>
              <a:rPr lang="zh-CN" altLang="en-US" sz="3600" b="1">
                <a:ln cmpd="sng">
                  <a:noFill/>
                  <a:prstDash val="solid"/>
                </a:ln>
                <a:solidFill>
                  <a:srgbClr val="C00000"/>
                </a:solidFill>
                <a:latin typeface="方正粗宋简体" panose="03000509000000000000" pitchFamily="65" charset="-122"/>
                <a:ea typeface="微软雅黑" panose="020B0503020204020204" charset="-122"/>
              </a:rPr>
              <a:t>家</a:t>
            </a:r>
            <a:endParaRPr lang="zh-CN" altLang="en-US" sz="3600" b="1">
              <a:ln cmpd="sng">
                <a:noFill/>
                <a:prstDash val="solid"/>
              </a:ln>
              <a:solidFill>
                <a:srgbClr val="C00000"/>
              </a:solidFill>
              <a:latin typeface="方正粗宋简体" panose="03000509000000000000" pitchFamily="65" charset="-122"/>
              <a:ea typeface="微软雅黑" panose="020B0503020204020204" charset="-122"/>
            </a:endParaRPr>
          </a:p>
          <a:p>
            <a:pPr algn="ctr"/>
            <a:r>
              <a:rPr lang="zh-CN" altLang="en-US" sz="3600" b="1">
                <a:ln cmpd="sng">
                  <a:noFill/>
                  <a:prstDash val="solid"/>
                </a:ln>
                <a:solidFill>
                  <a:srgbClr val="C00000"/>
                </a:solidFill>
                <a:latin typeface="方正粗宋简体" panose="03000509000000000000" pitchFamily="65" charset="-122"/>
                <a:ea typeface="微软雅黑" panose="020B0503020204020204" charset="-122"/>
              </a:rPr>
              <a:t>安</a:t>
            </a:r>
            <a:endParaRPr lang="zh-CN" altLang="en-US" sz="3600" b="1">
              <a:ln cmpd="sng">
                <a:noFill/>
                <a:prstDash val="solid"/>
              </a:ln>
              <a:solidFill>
                <a:srgbClr val="C00000"/>
              </a:solidFill>
              <a:latin typeface="方正粗宋简体" panose="03000509000000000000" pitchFamily="65" charset="-122"/>
              <a:ea typeface="微软雅黑" panose="020B0503020204020204" charset="-122"/>
            </a:endParaRPr>
          </a:p>
          <a:p>
            <a:pPr algn="ctr"/>
            <a:r>
              <a:rPr lang="zh-CN" altLang="en-US" sz="3600" b="1">
                <a:ln cmpd="sng">
                  <a:noFill/>
                  <a:prstDash val="solid"/>
                </a:ln>
                <a:solidFill>
                  <a:srgbClr val="C00000"/>
                </a:solidFill>
                <a:latin typeface="方正粗宋简体" panose="03000509000000000000" pitchFamily="65" charset="-122"/>
                <a:ea typeface="微软雅黑" panose="020B0503020204020204" charset="-122"/>
              </a:rPr>
              <a:t>全</a:t>
            </a:r>
            <a:endParaRPr lang="zh-CN" altLang="en-US" sz="3600" b="1">
              <a:ln cmpd="sng">
                <a:noFill/>
                <a:prstDash val="solid"/>
              </a:ln>
              <a:solidFill>
                <a:srgbClr val="C00000"/>
              </a:solidFill>
              <a:latin typeface="方正粗宋简体" panose="03000509000000000000" pitchFamily="65" charset="-122"/>
              <a:ea typeface="微软雅黑" panose="020B0503020204020204" charset="-122"/>
            </a:endParaRPr>
          </a:p>
          <a:p>
            <a:pPr algn="ctr"/>
            <a:r>
              <a:rPr lang="zh-CN" altLang="en-US" sz="3600" b="1">
                <a:ln cmpd="sng">
                  <a:noFill/>
                  <a:prstDash val="solid"/>
                </a:ln>
                <a:solidFill>
                  <a:srgbClr val="C00000"/>
                </a:solidFill>
                <a:latin typeface="方正粗宋简体" panose="03000509000000000000" pitchFamily="65" charset="-122"/>
                <a:ea typeface="微软雅黑" panose="020B0503020204020204" charset="-122"/>
              </a:rPr>
              <a:t>观</a:t>
            </a:r>
            <a:endParaRPr lang="zh-CN" altLang="en-US" sz="3600" b="1">
              <a:ln cmpd="sng">
                <a:noFill/>
                <a:prstDash val="solid"/>
              </a:ln>
              <a:solidFill>
                <a:srgbClr val="C00000"/>
              </a:solidFill>
              <a:latin typeface="方正粗宋简体" panose="03000509000000000000" pitchFamily="65" charset="-122"/>
              <a:ea typeface="微软雅黑" panose="020B0503020204020204" charset="-122"/>
            </a:endParaRPr>
          </a:p>
          <a:p>
            <a:pPr algn="ctr"/>
            <a:r>
              <a:rPr lang="zh-CN" altLang="en-US" sz="3600" b="1">
                <a:ln cmpd="sng">
                  <a:noFill/>
                  <a:prstDash val="solid"/>
                </a:ln>
                <a:solidFill>
                  <a:srgbClr val="C00000"/>
                </a:solidFill>
                <a:latin typeface="方正粗宋简体" panose="03000509000000000000" pitchFamily="65" charset="-122"/>
                <a:ea typeface="微软雅黑" panose="020B0503020204020204" charset="-122"/>
              </a:rPr>
              <a:t>核</a:t>
            </a:r>
            <a:endParaRPr lang="zh-CN" altLang="en-US" sz="3600" b="1">
              <a:ln cmpd="sng">
                <a:noFill/>
                <a:prstDash val="solid"/>
              </a:ln>
              <a:solidFill>
                <a:srgbClr val="C00000"/>
              </a:solidFill>
              <a:latin typeface="方正粗宋简体" panose="03000509000000000000" pitchFamily="65" charset="-122"/>
              <a:ea typeface="微软雅黑" panose="020B0503020204020204" charset="-122"/>
            </a:endParaRPr>
          </a:p>
          <a:p>
            <a:pPr algn="ctr"/>
            <a:r>
              <a:rPr lang="zh-CN" altLang="en-US" sz="3600" b="1">
                <a:ln cmpd="sng">
                  <a:noFill/>
                  <a:prstDash val="solid"/>
                </a:ln>
                <a:solidFill>
                  <a:srgbClr val="C00000"/>
                </a:solidFill>
                <a:latin typeface="方正粗宋简体" panose="03000509000000000000" pitchFamily="65" charset="-122"/>
                <a:ea typeface="微软雅黑" panose="020B0503020204020204" charset="-122"/>
              </a:rPr>
              <a:t>心</a:t>
            </a:r>
            <a:endParaRPr lang="zh-CN" altLang="en-US" sz="3600" b="1">
              <a:ln cmpd="sng">
                <a:noFill/>
                <a:prstDash val="solid"/>
              </a:ln>
              <a:solidFill>
                <a:srgbClr val="C00000"/>
              </a:solidFill>
              <a:latin typeface="方正粗宋简体" panose="03000509000000000000" pitchFamily="65" charset="-122"/>
              <a:ea typeface="微软雅黑" panose="020B0503020204020204" charset="-122"/>
            </a:endParaRPr>
          </a:p>
          <a:p>
            <a:pPr algn="ctr"/>
            <a:r>
              <a:rPr lang="zh-CN" altLang="en-US" sz="3600" b="1">
                <a:ln cmpd="sng">
                  <a:noFill/>
                  <a:prstDash val="solid"/>
                </a:ln>
                <a:solidFill>
                  <a:srgbClr val="C00000"/>
                </a:solidFill>
                <a:latin typeface="方正粗宋简体" panose="03000509000000000000" pitchFamily="65" charset="-122"/>
                <a:ea typeface="微软雅黑" panose="020B0503020204020204" charset="-122"/>
              </a:rPr>
              <a:t>要</a:t>
            </a:r>
            <a:endParaRPr lang="zh-CN" altLang="en-US" sz="3600" b="1">
              <a:ln cmpd="sng">
                <a:noFill/>
                <a:prstDash val="solid"/>
              </a:ln>
              <a:solidFill>
                <a:srgbClr val="C00000"/>
              </a:solidFill>
              <a:latin typeface="方正粗宋简体" panose="03000509000000000000" pitchFamily="65" charset="-122"/>
              <a:ea typeface="微软雅黑" panose="020B0503020204020204" charset="-122"/>
            </a:endParaRPr>
          </a:p>
          <a:p>
            <a:pPr algn="ctr"/>
            <a:r>
              <a:rPr lang="zh-CN" altLang="en-US" sz="3600" b="1">
                <a:ln cmpd="sng">
                  <a:noFill/>
                  <a:prstDash val="solid"/>
                </a:ln>
                <a:solidFill>
                  <a:srgbClr val="C00000"/>
                </a:solidFill>
                <a:latin typeface="方正粗宋简体" panose="03000509000000000000" pitchFamily="65" charset="-122"/>
                <a:ea typeface="微软雅黑" panose="020B0503020204020204" charset="-122"/>
              </a:rPr>
              <a:t>义</a:t>
            </a:r>
            <a:endParaRPr lang="en-US" altLang="zh-CN" sz="3600" b="1">
              <a:ln cmpd="sng">
                <a:noFill/>
                <a:prstDash val="solid"/>
              </a:ln>
              <a:solidFill>
                <a:srgbClr val="C00000"/>
              </a:solidFill>
              <a:latin typeface="方正粗宋简体" panose="03000509000000000000" pitchFamily="65" charset="-122"/>
              <a:ea typeface="微软雅黑" panose="020B0503020204020204" charset="-122"/>
            </a:endParaRPr>
          </a:p>
        </p:txBody>
      </p:sp>
      <p:sp>
        <p:nvSpPr>
          <p:cNvPr id="24" name="灯片编号占位符 3"/>
          <p:cNvSpPr>
            <a:spLocks noGrp="1"/>
          </p:cNvSpPr>
          <p:nvPr>
            <p:ph type="sldNum" sz="quarter" idx="12"/>
          </p:nvPr>
        </p:nvSpPr>
        <p:spPr/>
        <p:txBody>
          <a:bodyPr/>
          <a:lstStyle/>
          <a:p>
            <a:fld id="{EB38D8A9-E267-43A6-9DBE-25F9C9FD11A1}" type="slidenum">
              <a:rPr lang="zh-CN" altLang="en-US" smtClean="0"/>
            </a:fld>
            <a:endParaRPr lang="zh-CN" altLang="en-US"/>
          </a:p>
        </p:txBody>
      </p:sp>
      <p:sp>
        <p:nvSpPr>
          <p:cNvPr id="25" name="页脚占位符 2"/>
          <p:cNvSpPr>
            <a:spLocks noGrp="1"/>
          </p:cNvSpPr>
          <p:nvPr>
            <p:ph type="ftr" sz="quarter" idx="11"/>
          </p:nvPr>
        </p:nvSpPr>
        <p:spPr/>
        <p:txBody>
          <a:bodyPr/>
          <a:lstStyle/>
          <a:p>
            <a:r>
              <a:rPr lang="zh-CN" altLang="en-US"/>
              <a:t>.</a:t>
            </a:r>
            <a:endParaRPr lang="zh-CN" altLang="en-US"/>
          </a:p>
        </p:txBody>
      </p:sp>
      <p:pic>
        <p:nvPicPr>
          <p:cNvPr id="2" name="图片 1" descr="核心要义"/>
          <p:cNvPicPr>
            <a:picLocks noChangeAspect="1"/>
          </p:cNvPicPr>
          <p:nvPr/>
        </p:nvPicPr>
        <p:blipFill>
          <a:blip r:embed="rId5"/>
          <a:stretch>
            <a:fillRect/>
          </a:stretch>
        </p:blipFill>
        <p:spPr>
          <a:xfrm>
            <a:off x="3576320" y="824230"/>
            <a:ext cx="6045835" cy="52095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4" fill="hold" nodeType="afterEffec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571500" y="419100"/>
            <a:ext cx="11134725" cy="62484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tx1"/>
              </a:solidFill>
              <a:ea typeface="微软雅黑" panose="020B0503020204020204" charset="-122"/>
            </a:endParaRPr>
          </a:p>
          <a:p>
            <a:pPr algn="ctr"/>
            <a:endParaRPr lang="zh-CN" altLang="en-US" sz="3600">
              <a:solidFill>
                <a:schemeClr val="tx1"/>
              </a:solidFill>
              <a:ea typeface="微软雅黑" panose="020B0503020204020204" charset="-122"/>
            </a:endParaRPr>
          </a:p>
          <a:p>
            <a:pPr algn="ctr"/>
            <a:endParaRPr lang="zh-CN" altLang="en-US" sz="3600">
              <a:solidFill>
                <a:schemeClr val="tx1"/>
              </a:solidFill>
              <a:ea typeface="微软雅黑" panose="020B0503020204020204" charset="-122"/>
            </a:endParaRPr>
          </a:p>
          <a:p>
            <a:pPr algn="ctr"/>
            <a:endParaRPr lang="zh-CN" altLang="en-US" sz="3600">
              <a:solidFill>
                <a:schemeClr val="tx1"/>
              </a:solidFill>
              <a:ea typeface="微软雅黑" panose="020B050302020402020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5456074" cy="2570480"/>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10962"/>
            <a:ext cx="12192000" cy="1659887"/>
          </a:xfrm>
          <a:prstGeom prst="rect">
            <a:avLst/>
          </a:prstGeom>
        </p:spPr>
      </p:pic>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9070" y="4827829"/>
            <a:ext cx="1982929" cy="204301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66382" flipH="1">
            <a:off x="140081" y="5714369"/>
            <a:ext cx="2076060" cy="1260465"/>
          </a:xfrm>
          <a:prstGeom prst="rect">
            <a:avLst/>
          </a:prstGeom>
        </p:spPr>
      </p:pic>
      <p:sp>
        <p:nvSpPr>
          <p:cNvPr id="4" name="Rectangle 5"/>
          <p:cNvSpPr>
            <a:spLocks noChangeArrowheads="1"/>
          </p:cNvSpPr>
          <p:nvPr/>
        </p:nvSpPr>
        <p:spPr bwMode="auto">
          <a:xfrm>
            <a:off x="2994759" y="1268144"/>
            <a:ext cx="6591580" cy="132207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4000" b="1">
                <a:ln cmpd="sng">
                  <a:noFill/>
                  <a:prstDash val="solid"/>
                </a:ln>
                <a:solidFill>
                  <a:srgbClr val="C00000"/>
                </a:solidFill>
                <a:latin typeface="方正粗宋简体" panose="03000509000000000000" pitchFamily="65" charset="-122"/>
                <a:ea typeface="微软雅黑" panose="020B0503020204020204" charset="-122"/>
              </a:rPr>
              <a:t>总体国家安全观核心要义</a:t>
            </a:r>
            <a:endParaRPr lang="zh-CN" altLang="en-US" sz="4000" b="1">
              <a:ln cmpd="sng">
                <a:noFill/>
                <a:prstDash val="solid"/>
              </a:ln>
              <a:solidFill>
                <a:srgbClr val="C00000"/>
              </a:solidFill>
              <a:latin typeface="方正粗宋简体" panose="03000509000000000000" pitchFamily="65" charset="-122"/>
              <a:ea typeface="微软雅黑" panose="020B0503020204020204" charset="-122"/>
            </a:endParaRPr>
          </a:p>
          <a:p>
            <a:pPr algn="ctr"/>
            <a:r>
              <a:rPr lang="zh-CN" altLang="en-US" sz="4000" b="1">
                <a:ln cmpd="sng">
                  <a:noFill/>
                  <a:prstDash val="solid"/>
                </a:ln>
                <a:solidFill>
                  <a:srgbClr val="C00000"/>
                </a:solidFill>
                <a:latin typeface="方正粗宋简体" panose="03000509000000000000" pitchFamily="65" charset="-122"/>
                <a:ea typeface="微软雅黑" panose="020B0503020204020204" charset="-122"/>
              </a:rPr>
              <a:t>五大要素</a:t>
            </a:r>
            <a:endParaRPr lang="zh-CN" altLang="en-US" sz="4000" b="1">
              <a:ln cmpd="sng">
                <a:noFill/>
                <a:prstDash val="solid"/>
              </a:ln>
              <a:solidFill>
                <a:srgbClr val="C00000"/>
              </a:solidFill>
              <a:latin typeface="方正粗宋简体" panose="03000509000000000000" pitchFamily="65" charset="-122"/>
              <a:ea typeface="微软雅黑" panose="020B0503020204020204" charset="-122"/>
            </a:endParaRPr>
          </a:p>
        </p:txBody>
      </p:sp>
      <p:sp>
        <p:nvSpPr>
          <p:cNvPr id="24" name="灯片编号占位符 3"/>
          <p:cNvSpPr>
            <a:spLocks noGrp="1"/>
          </p:cNvSpPr>
          <p:nvPr>
            <p:ph type="sldNum" sz="quarter" idx="12"/>
          </p:nvPr>
        </p:nvSpPr>
        <p:spPr/>
        <p:txBody>
          <a:bodyPr/>
          <a:lstStyle/>
          <a:p>
            <a:fld id="{EB38D8A9-E267-43A6-9DBE-25F9C9FD11A1}" type="slidenum">
              <a:rPr lang="zh-CN" altLang="en-US" smtClean="0"/>
            </a:fld>
            <a:endParaRPr lang="zh-CN" altLang="en-US"/>
          </a:p>
        </p:txBody>
      </p:sp>
      <p:sp>
        <p:nvSpPr>
          <p:cNvPr id="25" name="页脚占位符 2"/>
          <p:cNvSpPr>
            <a:spLocks noGrp="1"/>
          </p:cNvSpPr>
          <p:nvPr>
            <p:ph type="ftr" sz="quarter" idx="11"/>
          </p:nvPr>
        </p:nvSpPr>
        <p:spPr/>
        <p:txBody>
          <a:bodyPr/>
          <a:lstStyle/>
          <a:p>
            <a:r>
              <a:rPr lang="zh-CN" altLang="en-US"/>
              <a:t>.</a:t>
            </a:r>
            <a:endParaRPr lang="zh-CN" altLang="en-US"/>
          </a:p>
        </p:txBody>
      </p:sp>
      <p:sp>
        <p:nvSpPr>
          <p:cNvPr id="3" name="圆角矩形 2"/>
          <p:cNvSpPr/>
          <p:nvPr/>
        </p:nvSpPr>
        <p:spPr>
          <a:xfrm>
            <a:off x="2103120" y="2839085"/>
            <a:ext cx="7835265" cy="3375660"/>
          </a:xfrm>
          <a:prstGeom prst="roundRect">
            <a:avLst/>
          </a:prstGeom>
          <a:noFill/>
          <a:ln>
            <a:solidFill>
              <a:schemeClr val="bg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lnSpc>
                <a:spcPct val="140000"/>
              </a:lnSpc>
            </a:pPr>
            <a:r>
              <a:rPr lang="zh-CN" altLang="en-US" sz="3200">
                <a:gradFill>
                  <a:gsLst>
                    <a:gs pos="0">
                      <a:srgbClr val="E30000"/>
                    </a:gs>
                    <a:gs pos="100000">
                      <a:srgbClr val="760303"/>
                    </a:gs>
                  </a:gsLst>
                  <a:lin scaled="0"/>
                </a:gradFill>
                <a:ea typeface="微软雅黑" panose="020B0503020204020204" charset="-122"/>
                <a:sym typeface="+mn-ea"/>
              </a:rPr>
              <a:t>以人民安全为宗旨</a:t>
            </a:r>
            <a:endParaRPr lang="zh-CN" altLang="en-US" sz="3200">
              <a:gradFill>
                <a:gsLst>
                  <a:gs pos="0">
                    <a:srgbClr val="E30000"/>
                  </a:gs>
                  <a:gs pos="100000">
                    <a:srgbClr val="760303"/>
                  </a:gs>
                </a:gsLst>
                <a:lin scaled="0"/>
              </a:gradFill>
              <a:ea typeface="微软雅黑" panose="020B0503020204020204" charset="-122"/>
            </a:endParaRPr>
          </a:p>
          <a:p>
            <a:pPr algn="ctr">
              <a:lnSpc>
                <a:spcPct val="140000"/>
              </a:lnSpc>
            </a:pPr>
            <a:r>
              <a:rPr lang="zh-CN" altLang="en-US" sz="3200">
                <a:gradFill>
                  <a:gsLst>
                    <a:gs pos="0">
                      <a:srgbClr val="E30000"/>
                    </a:gs>
                    <a:gs pos="100000">
                      <a:srgbClr val="760303"/>
                    </a:gs>
                  </a:gsLst>
                  <a:lin scaled="0"/>
                </a:gradFill>
                <a:ea typeface="微软雅黑" panose="020B0503020204020204" charset="-122"/>
                <a:sym typeface="+mn-ea"/>
              </a:rPr>
              <a:t>以政治安全为根本</a:t>
            </a:r>
            <a:endParaRPr lang="zh-CN" altLang="en-US" sz="3200">
              <a:gradFill>
                <a:gsLst>
                  <a:gs pos="0">
                    <a:srgbClr val="E30000"/>
                  </a:gs>
                  <a:gs pos="100000">
                    <a:srgbClr val="760303"/>
                  </a:gs>
                </a:gsLst>
                <a:lin scaled="0"/>
              </a:gradFill>
              <a:ea typeface="微软雅黑" panose="020B0503020204020204" charset="-122"/>
            </a:endParaRPr>
          </a:p>
          <a:p>
            <a:pPr algn="ctr">
              <a:lnSpc>
                <a:spcPct val="140000"/>
              </a:lnSpc>
            </a:pPr>
            <a:r>
              <a:rPr lang="zh-CN" altLang="en-US" sz="3200">
                <a:gradFill>
                  <a:gsLst>
                    <a:gs pos="0">
                      <a:srgbClr val="E30000"/>
                    </a:gs>
                    <a:gs pos="100000">
                      <a:srgbClr val="760303"/>
                    </a:gs>
                  </a:gsLst>
                  <a:lin scaled="0"/>
                </a:gradFill>
                <a:ea typeface="微软雅黑" panose="020B0503020204020204" charset="-122"/>
                <a:sym typeface="+mn-ea"/>
              </a:rPr>
              <a:t>以经济安全为基础</a:t>
            </a:r>
            <a:endParaRPr lang="zh-CN" altLang="en-US" sz="3200">
              <a:gradFill>
                <a:gsLst>
                  <a:gs pos="0">
                    <a:srgbClr val="E30000"/>
                  </a:gs>
                  <a:gs pos="100000">
                    <a:srgbClr val="760303"/>
                  </a:gs>
                </a:gsLst>
                <a:lin scaled="0"/>
              </a:gradFill>
              <a:ea typeface="微软雅黑" panose="020B0503020204020204" charset="-122"/>
            </a:endParaRPr>
          </a:p>
          <a:p>
            <a:pPr algn="ctr">
              <a:lnSpc>
                <a:spcPct val="140000"/>
              </a:lnSpc>
            </a:pPr>
            <a:r>
              <a:rPr lang="zh-CN" altLang="en-US" sz="3200">
                <a:gradFill>
                  <a:gsLst>
                    <a:gs pos="0">
                      <a:srgbClr val="E30000"/>
                    </a:gs>
                    <a:gs pos="100000">
                      <a:srgbClr val="760303"/>
                    </a:gs>
                  </a:gsLst>
                  <a:lin scaled="0"/>
                </a:gradFill>
                <a:ea typeface="微软雅黑" panose="020B0503020204020204" charset="-122"/>
                <a:sym typeface="+mn-ea"/>
              </a:rPr>
              <a:t>以军事、科技、文化、社会安全为保障</a:t>
            </a:r>
            <a:endParaRPr lang="zh-CN" altLang="en-US" sz="3200">
              <a:gradFill>
                <a:gsLst>
                  <a:gs pos="0">
                    <a:srgbClr val="E30000"/>
                  </a:gs>
                  <a:gs pos="100000">
                    <a:srgbClr val="760303"/>
                  </a:gs>
                </a:gsLst>
                <a:lin scaled="0"/>
              </a:gradFill>
              <a:ea typeface="微软雅黑" panose="020B0503020204020204" charset="-122"/>
            </a:endParaRPr>
          </a:p>
          <a:p>
            <a:pPr algn="ctr">
              <a:lnSpc>
                <a:spcPct val="140000"/>
              </a:lnSpc>
            </a:pPr>
            <a:r>
              <a:rPr lang="zh-CN" altLang="en-US" sz="3200">
                <a:gradFill>
                  <a:gsLst>
                    <a:gs pos="0">
                      <a:srgbClr val="E30000"/>
                    </a:gs>
                    <a:gs pos="100000">
                      <a:srgbClr val="760303"/>
                    </a:gs>
                  </a:gsLst>
                  <a:lin scaled="0"/>
                </a:gradFill>
                <a:ea typeface="微软雅黑" panose="020B0503020204020204" charset="-122"/>
                <a:sym typeface="+mn-ea"/>
              </a:rPr>
              <a:t>以促进国际安全为依托</a:t>
            </a:r>
            <a:endParaRPr lang="zh-CN" altLang="en-US">
              <a:solidFill>
                <a:schemeClr val="tx1"/>
              </a:solidFill>
              <a:ea typeface="微软雅黑" panose="020B0503020204020204" charset="-122"/>
            </a:endParaRPr>
          </a:p>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4" fill="hold" nodeType="afterEffec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571500" y="419100"/>
            <a:ext cx="11134725" cy="62484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tx1"/>
              </a:solidFill>
              <a:ea typeface="微软雅黑" panose="020B0503020204020204" charset="-122"/>
            </a:endParaRPr>
          </a:p>
          <a:p>
            <a:pPr algn="ctr"/>
            <a:endParaRPr lang="zh-CN" altLang="en-US" sz="3600">
              <a:solidFill>
                <a:schemeClr val="tx1"/>
              </a:solidFill>
              <a:ea typeface="微软雅黑" panose="020B0503020204020204" charset="-122"/>
            </a:endParaRPr>
          </a:p>
          <a:p>
            <a:pPr algn="ctr"/>
            <a:endParaRPr lang="zh-CN" altLang="en-US" sz="3600">
              <a:solidFill>
                <a:schemeClr val="tx1"/>
              </a:solidFill>
              <a:ea typeface="微软雅黑" panose="020B0503020204020204" charset="-122"/>
            </a:endParaRPr>
          </a:p>
          <a:p>
            <a:pPr algn="ctr"/>
            <a:endParaRPr lang="zh-CN" altLang="en-US" sz="3600">
              <a:solidFill>
                <a:schemeClr val="tx1"/>
              </a:solidFill>
              <a:ea typeface="微软雅黑" panose="020B050302020402020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5456074" cy="2570480"/>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10962"/>
            <a:ext cx="12192000" cy="1659887"/>
          </a:xfrm>
          <a:prstGeom prst="rect">
            <a:avLst/>
          </a:prstGeom>
        </p:spPr>
      </p:pic>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9070" y="4827829"/>
            <a:ext cx="1982929" cy="204301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66382" flipH="1">
            <a:off x="140081" y="5714369"/>
            <a:ext cx="2076060" cy="1260465"/>
          </a:xfrm>
          <a:prstGeom prst="rect">
            <a:avLst/>
          </a:prstGeom>
        </p:spPr>
      </p:pic>
      <p:sp>
        <p:nvSpPr>
          <p:cNvPr id="4" name="Rectangle 5"/>
          <p:cNvSpPr>
            <a:spLocks noChangeArrowheads="1"/>
          </p:cNvSpPr>
          <p:nvPr/>
        </p:nvSpPr>
        <p:spPr bwMode="auto">
          <a:xfrm>
            <a:off x="2994759" y="1268144"/>
            <a:ext cx="6591580" cy="132207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4000" b="1">
                <a:ln cmpd="sng">
                  <a:noFill/>
                  <a:prstDash val="solid"/>
                </a:ln>
                <a:solidFill>
                  <a:srgbClr val="C00000"/>
                </a:solidFill>
                <a:latin typeface="方正粗宋简体" panose="03000509000000000000" pitchFamily="65" charset="-122"/>
                <a:ea typeface="微软雅黑" panose="020B0503020204020204" charset="-122"/>
              </a:rPr>
              <a:t>总体国家安全观核心要义</a:t>
            </a:r>
            <a:endParaRPr lang="zh-CN" altLang="en-US" sz="4000" b="1">
              <a:ln cmpd="sng">
                <a:noFill/>
                <a:prstDash val="solid"/>
              </a:ln>
              <a:solidFill>
                <a:srgbClr val="C00000"/>
              </a:solidFill>
              <a:latin typeface="方正粗宋简体" panose="03000509000000000000" pitchFamily="65" charset="-122"/>
              <a:ea typeface="微软雅黑" panose="020B0503020204020204" charset="-122"/>
            </a:endParaRPr>
          </a:p>
          <a:p>
            <a:pPr algn="ctr"/>
            <a:r>
              <a:rPr lang="zh-CN" altLang="en-US" sz="4000" b="1">
                <a:ln cmpd="sng">
                  <a:noFill/>
                  <a:prstDash val="solid"/>
                </a:ln>
                <a:solidFill>
                  <a:srgbClr val="C00000"/>
                </a:solidFill>
                <a:latin typeface="方正粗宋简体" panose="03000509000000000000" pitchFamily="65" charset="-122"/>
                <a:ea typeface="微软雅黑" panose="020B0503020204020204" charset="-122"/>
              </a:rPr>
              <a:t>五对关系</a:t>
            </a:r>
            <a:endParaRPr lang="zh-CN" altLang="en-US" sz="4000" b="1">
              <a:ln cmpd="sng">
                <a:noFill/>
                <a:prstDash val="solid"/>
              </a:ln>
              <a:solidFill>
                <a:srgbClr val="C00000"/>
              </a:solidFill>
              <a:latin typeface="方正粗宋简体" panose="03000509000000000000" pitchFamily="65" charset="-122"/>
              <a:ea typeface="微软雅黑" panose="020B0503020204020204" charset="-122"/>
            </a:endParaRPr>
          </a:p>
        </p:txBody>
      </p:sp>
      <p:sp>
        <p:nvSpPr>
          <p:cNvPr id="24" name="灯片编号占位符 3"/>
          <p:cNvSpPr>
            <a:spLocks noGrp="1"/>
          </p:cNvSpPr>
          <p:nvPr>
            <p:ph type="sldNum" sz="quarter" idx="12"/>
          </p:nvPr>
        </p:nvSpPr>
        <p:spPr/>
        <p:txBody>
          <a:bodyPr/>
          <a:lstStyle/>
          <a:p>
            <a:fld id="{EB38D8A9-E267-43A6-9DBE-25F9C9FD11A1}" type="slidenum">
              <a:rPr lang="zh-CN" altLang="en-US" smtClean="0"/>
            </a:fld>
            <a:endParaRPr lang="zh-CN" altLang="en-US"/>
          </a:p>
        </p:txBody>
      </p:sp>
      <p:sp>
        <p:nvSpPr>
          <p:cNvPr id="25" name="页脚占位符 2"/>
          <p:cNvSpPr>
            <a:spLocks noGrp="1"/>
          </p:cNvSpPr>
          <p:nvPr>
            <p:ph type="ftr" sz="quarter" idx="11"/>
          </p:nvPr>
        </p:nvSpPr>
        <p:spPr/>
        <p:txBody>
          <a:bodyPr/>
          <a:lstStyle/>
          <a:p>
            <a:r>
              <a:rPr lang="zh-CN" altLang="en-US"/>
              <a:t>.</a:t>
            </a:r>
            <a:endParaRPr lang="zh-CN" altLang="en-US"/>
          </a:p>
        </p:txBody>
      </p:sp>
      <p:sp>
        <p:nvSpPr>
          <p:cNvPr id="3" name="圆角矩形 2"/>
          <p:cNvSpPr/>
          <p:nvPr/>
        </p:nvSpPr>
        <p:spPr>
          <a:xfrm>
            <a:off x="2103120" y="2839085"/>
            <a:ext cx="7835265" cy="3375660"/>
          </a:xfrm>
          <a:prstGeom prst="roundRect">
            <a:avLst/>
          </a:prstGeom>
          <a:noFill/>
          <a:ln>
            <a:solidFill>
              <a:schemeClr val="bg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lnSpc>
                <a:spcPct val="140000"/>
              </a:lnSpc>
            </a:pPr>
            <a:r>
              <a:rPr lang="zh-CN" altLang="en-US" sz="3200">
                <a:gradFill>
                  <a:gsLst>
                    <a:gs pos="0">
                      <a:srgbClr val="E30000"/>
                    </a:gs>
                    <a:gs pos="100000">
                      <a:srgbClr val="760303"/>
                    </a:gs>
                  </a:gsLst>
                  <a:lin scaled="0"/>
                </a:gradFill>
                <a:ea typeface="微软雅黑" panose="020B0503020204020204" charset="-122"/>
                <a:sym typeface="+mn-ea"/>
              </a:rPr>
              <a:t>既重视发展问题，又重视安全问题；</a:t>
            </a:r>
            <a:endParaRPr lang="zh-CN" altLang="en-US" sz="3200">
              <a:gradFill>
                <a:gsLst>
                  <a:gs pos="0">
                    <a:srgbClr val="E30000"/>
                  </a:gs>
                  <a:gs pos="100000">
                    <a:srgbClr val="760303"/>
                  </a:gs>
                </a:gsLst>
                <a:lin scaled="0"/>
              </a:gradFill>
              <a:ea typeface="微软雅黑" panose="020B0503020204020204" charset="-122"/>
              <a:sym typeface="+mn-ea"/>
            </a:endParaRPr>
          </a:p>
          <a:p>
            <a:pPr algn="ctr">
              <a:lnSpc>
                <a:spcPct val="140000"/>
              </a:lnSpc>
            </a:pPr>
            <a:r>
              <a:rPr lang="zh-CN" altLang="en-US" sz="3200">
                <a:gradFill>
                  <a:gsLst>
                    <a:gs pos="0">
                      <a:srgbClr val="E30000"/>
                    </a:gs>
                    <a:gs pos="100000">
                      <a:srgbClr val="760303"/>
                    </a:gs>
                  </a:gsLst>
                  <a:lin scaled="0"/>
                </a:gradFill>
                <a:ea typeface="微软雅黑" panose="020B0503020204020204" charset="-122"/>
                <a:sym typeface="+mn-ea"/>
              </a:rPr>
              <a:t>既重视外部安全，又重视内部安全；</a:t>
            </a:r>
            <a:endParaRPr lang="zh-CN" altLang="en-US" sz="3200">
              <a:gradFill>
                <a:gsLst>
                  <a:gs pos="0">
                    <a:srgbClr val="E30000"/>
                  </a:gs>
                  <a:gs pos="100000">
                    <a:srgbClr val="760303"/>
                  </a:gs>
                </a:gsLst>
                <a:lin scaled="0"/>
              </a:gradFill>
              <a:ea typeface="微软雅黑" panose="020B0503020204020204" charset="-122"/>
              <a:sym typeface="+mn-ea"/>
            </a:endParaRPr>
          </a:p>
          <a:p>
            <a:pPr algn="ctr">
              <a:lnSpc>
                <a:spcPct val="140000"/>
              </a:lnSpc>
            </a:pPr>
            <a:r>
              <a:rPr lang="zh-CN" altLang="en-US" sz="3200">
                <a:gradFill>
                  <a:gsLst>
                    <a:gs pos="0">
                      <a:srgbClr val="E30000"/>
                    </a:gs>
                    <a:gs pos="100000">
                      <a:srgbClr val="760303"/>
                    </a:gs>
                  </a:gsLst>
                  <a:lin scaled="0"/>
                </a:gradFill>
                <a:ea typeface="微软雅黑" panose="020B0503020204020204" charset="-122"/>
                <a:sym typeface="+mn-ea"/>
              </a:rPr>
              <a:t>既重视国土安全，又重视国民安全；</a:t>
            </a:r>
            <a:endParaRPr lang="zh-CN" altLang="en-US" sz="3200">
              <a:gradFill>
                <a:gsLst>
                  <a:gs pos="0">
                    <a:srgbClr val="E30000"/>
                  </a:gs>
                  <a:gs pos="100000">
                    <a:srgbClr val="760303"/>
                  </a:gs>
                </a:gsLst>
                <a:lin scaled="0"/>
              </a:gradFill>
              <a:ea typeface="微软雅黑" panose="020B0503020204020204" charset="-122"/>
              <a:sym typeface="+mn-ea"/>
            </a:endParaRPr>
          </a:p>
          <a:p>
            <a:pPr algn="ctr">
              <a:lnSpc>
                <a:spcPct val="140000"/>
              </a:lnSpc>
            </a:pPr>
            <a:r>
              <a:rPr lang="zh-CN" altLang="en-US" sz="3200">
                <a:gradFill>
                  <a:gsLst>
                    <a:gs pos="0">
                      <a:srgbClr val="E30000"/>
                    </a:gs>
                    <a:gs pos="100000">
                      <a:srgbClr val="760303"/>
                    </a:gs>
                  </a:gsLst>
                  <a:lin scaled="0"/>
                </a:gradFill>
                <a:ea typeface="微软雅黑" panose="020B0503020204020204" charset="-122"/>
                <a:sym typeface="+mn-ea"/>
              </a:rPr>
              <a:t>既重视传统安全，</a:t>
            </a:r>
            <a:r>
              <a:rPr lang="zh-CN" altLang="en-US" sz="3200">
                <a:gradFill>
                  <a:gsLst>
                    <a:gs pos="0">
                      <a:srgbClr val="E30000"/>
                    </a:gs>
                    <a:gs pos="100000">
                      <a:srgbClr val="760303"/>
                    </a:gs>
                  </a:gsLst>
                  <a:lin scaled="0"/>
                </a:gradFill>
                <a:ea typeface="微软雅黑" panose="020B0503020204020204" charset="-122"/>
                <a:sym typeface="+mn-ea"/>
              </a:rPr>
              <a:t>又重视非传统安全；</a:t>
            </a:r>
            <a:endParaRPr lang="zh-CN" altLang="en-US" sz="3200">
              <a:gradFill>
                <a:gsLst>
                  <a:gs pos="0">
                    <a:srgbClr val="E30000"/>
                  </a:gs>
                  <a:gs pos="100000">
                    <a:srgbClr val="760303"/>
                  </a:gs>
                </a:gsLst>
                <a:lin scaled="0"/>
              </a:gradFill>
              <a:ea typeface="微软雅黑" panose="020B0503020204020204" charset="-122"/>
              <a:sym typeface="+mn-ea"/>
            </a:endParaRPr>
          </a:p>
          <a:p>
            <a:pPr algn="ctr">
              <a:lnSpc>
                <a:spcPct val="140000"/>
              </a:lnSpc>
            </a:pPr>
            <a:r>
              <a:rPr lang="zh-CN" altLang="en-US" sz="3200">
                <a:gradFill>
                  <a:gsLst>
                    <a:gs pos="0">
                      <a:srgbClr val="E30000"/>
                    </a:gs>
                    <a:gs pos="100000">
                      <a:srgbClr val="760303"/>
                    </a:gs>
                  </a:gsLst>
                  <a:lin scaled="0"/>
                </a:gradFill>
                <a:ea typeface="微软雅黑" panose="020B0503020204020204" charset="-122"/>
                <a:sym typeface="+mn-ea"/>
              </a:rPr>
              <a:t>既重视自身安全，又重视共同安全。</a:t>
            </a:r>
            <a:endParaRPr lang="zh-CN" altLang="en-US" sz="3200">
              <a:gradFill>
                <a:gsLst>
                  <a:gs pos="0">
                    <a:srgbClr val="E30000"/>
                  </a:gs>
                  <a:gs pos="100000">
                    <a:srgbClr val="760303"/>
                  </a:gs>
                </a:gsLst>
                <a:lin scaled="0"/>
              </a:gradFill>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4" fill="hold" nodeType="afterEffec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571500" y="419100"/>
            <a:ext cx="11134725" cy="62484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tx1"/>
              </a:solidFill>
              <a:ea typeface="微软雅黑" panose="020B0503020204020204" charset="-122"/>
            </a:endParaRPr>
          </a:p>
          <a:p>
            <a:pPr algn="ctr"/>
            <a:endParaRPr lang="zh-CN" altLang="en-US" sz="3600">
              <a:solidFill>
                <a:schemeClr val="tx1"/>
              </a:solidFill>
              <a:ea typeface="微软雅黑" panose="020B0503020204020204" charset="-122"/>
            </a:endParaRPr>
          </a:p>
          <a:p>
            <a:pPr algn="ctr"/>
            <a:endParaRPr lang="zh-CN" altLang="en-US" sz="3600">
              <a:solidFill>
                <a:schemeClr val="tx1"/>
              </a:solidFill>
              <a:ea typeface="微软雅黑" panose="020B0503020204020204" charset="-122"/>
            </a:endParaRPr>
          </a:p>
          <a:p>
            <a:pPr algn="ctr"/>
            <a:endParaRPr lang="zh-CN" altLang="en-US" sz="3600">
              <a:solidFill>
                <a:schemeClr val="tx1"/>
              </a:solidFill>
              <a:ea typeface="微软雅黑" panose="020B050302020402020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5456074" cy="2570480"/>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10962"/>
            <a:ext cx="12192000" cy="1659887"/>
          </a:xfrm>
          <a:prstGeom prst="rect">
            <a:avLst/>
          </a:prstGeom>
        </p:spPr>
      </p:pic>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9070" y="4827829"/>
            <a:ext cx="1982929" cy="204301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66382" flipH="1">
            <a:off x="140081" y="5714369"/>
            <a:ext cx="2076060" cy="1260465"/>
          </a:xfrm>
          <a:prstGeom prst="rect">
            <a:avLst/>
          </a:prstGeom>
        </p:spPr>
      </p:pic>
      <p:sp>
        <p:nvSpPr>
          <p:cNvPr id="4" name="Rectangle 5"/>
          <p:cNvSpPr>
            <a:spLocks noChangeArrowheads="1"/>
          </p:cNvSpPr>
          <p:nvPr/>
        </p:nvSpPr>
        <p:spPr bwMode="auto">
          <a:xfrm>
            <a:off x="2995394" y="892859"/>
            <a:ext cx="6591580" cy="132207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4000" b="1">
                <a:ln cmpd="sng">
                  <a:noFill/>
                  <a:prstDash val="solid"/>
                </a:ln>
                <a:solidFill>
                  <a:srgbClr val="C00000"/>
                </a:solidFill>
                <a:latin typeface="方正粗宋简体" panose="03000509000000000000" pitchFamily="65" charset="-122"/>
                <a:ea typeface="微软雅黑" panose="020B0503020204020204" charset="-122"/>
              </a:rPr>
              <a:t>总体国家安全观内涵要求</a:t>
            </a:r>
            <a:endParaRPr lang="zh-CN" altLang="en-US" sz="4000" b="1">
              <a:ln cmpd="sng">
                <a:noFill/>
                <a:prstDash val="solid"/>
              </a:ln>
              <a:solidFill>
                <a:srgbClr val="C00000"/>
              </a:solidFill>
              <a:latin typeface="方正粗宋简体" panose="03000509000000000000" pitchFamily="65" charset="-122"/>
              <a:ea typeface="微软雅黑" panose="020B0503020204020204" charset="-122"/>
            </a:endParaRPr>
          </a:p>
          <a:p>
            <a:pPr algn="ctr"/>
            <a:r>
              <a:rPr lang="zh-CN" altLang="en-US" sz="4000" b="1">
                <a:ln cmpd="sng">
                  <a:noFill/>
                  <a:prstDash val="solid"/>
                </a:ln>
                <a:solidFill>
                  <a:srgbClr val="C00000"/>
                </a:solidFill>
                <a:latin typeface="方正粗宋简体" panose="03000509000000000000" pitchFamily="65" charset="-122"/>
                <a:ea typeface="微软雅黑" panose="020B0503020204020204" charset="-122"/>
              </a:rPr>
              <a:t>十个坚持</a:t>
            </a:r>
            <a:endParaRPr lang="zh-CN" altLang="en-US" sz="4000" b="1">
              <a:ln cmpd="sng">
                <a:noFill/>
                <a:prstDash val="solid"/>
              </a:ln>
              <a:solidFill>
                <a:srgbClr val="C00000"/>
              </a:solidFill>
              <a:latin typeface="方正粗宋简体" panose="03000509000000000000" pitchFamily="65" charset="-122"/>
              <a:ea typeface="微软雅黑" panose="020B0503020204020204" charset="-122"/>
            </a:endParaRPr>
          </a:p>
        </p:txBody>
      </p:sp>
      <p:sp>
        <p:nvSpPr>
          <p:cNvPr id="24" name="灯片编号占位符 3"/>
          <p:cNvSpPr>
            <a:spLocks noGrp="1"/>
          </p:cNvSpPr>
          <p:nvPr>
            <p:ph type="sldNum" sz="quarter" idx="12"/>
          </p:nvPr>
        </p:nvSpPr>
        <p:spPr/>
        <p:txBody>
          <a:bodyPr/>
          <a:lstStyle/>
          <a:p>
            <a:fld id="{EB38D8A9-E267-43A6-9DBE-25F9C9FD11A1}" type="slidenum">
              <a:rPr lang="zh-CN" altLang="en-US" smtClean="0"/>
            </a:fld>
            <a:endParaRPr lang="zh-CN" altLang="en-US"/>
          </a:p>
        </p:txBody>
      </p:sp>
      <p:sp>
        <p:nvSpPr>
          <p:cNvPr id="25" name="页脚占位符 2"/>
          <p:cNvSpPr>
            <a:spLocks noGrp="1"/>
          </p:cNvSpPr>
          <p:nvPr>
            <p:ph type="ftr" sz="quarter" idx="11"/>
          </p:nvPr>
        </p:nvSpPr>
        <p:spPr/>
        <p:txBody>
          <a:bodyPr/>
          <a:lstStyle/>
          <a:p>
            <a:r>
              <a:rPr lang="zh-CN" altLang="en-US"/>
              <a:t>.</a:t>
            </a:r>
            <a:endParaRPr lang="zh-CN" altLang="en-US"/>
          </a:p>
        </p:txBody>
      </p:sp>
      <p:sp>
        <p:nvSpPr>
          <p:cNvPr id="3" name="圆角矩形 2"/>
          <p:cNvSpPr/>
          <p:nvPr/>
        </p:nvSpPr>
        <p:spPr>
          <a:xfrm>
            <a:off x="1192530" y="2094230"/>
            <a:ext cx="9736455" cy="3879215"/>
          </a:xfrm>
          <a:prstGeom prst="roundRect">
            <a:avLst/>
          </a:prstGeom>
          <a:noFill/>
          <a:ln>
            <a:solidFill>
              <a:schemeClr val="bg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lvl="0" algn="l">
              <a:lnSpc>
                <a:spcPct val="210000"/>
              </a:lnSpc>
            </a:pPr>
            <a:r>
              <a:rPr lang="zh-CN" altLang="en-US" sz="2000">
                <a:gradFill>
                  <a:gsLst>
                    <a:gs pos="0">
                      <a:srgbClr val="E30000"/>
                    </a:gs>
                    <a:gs pos="100000">
                      <a:srgbClr val="760303"/>
                    </a:gs>
                  </a:gsLst>
                  <a:lin scaled="0"/>
                </a:gradFill>
                <a:ea typeface="微软雅黑" panose="020B0503020204020204" charset="-122"/>
                <a:sym typeface="+mn-ea"/>
              </a:rPr>
              <a:t>坚持党对国家安全工作的绝对领导；</a:t>
            </a:r>
            <a:r>
              <a:rPr lang="en-US" altLang="zh-CN" sz="2000">
                <a:gradFill>
                  <a:gsLst>
                    <a:gs pos="0">
                      <a:srgbClr val="E30000"/>
                    </a:gs>
                    <a:gs pos="100000">
                      <a:srgbClr val="760303"/>
                    </a:gs>
                  </a:gsLst>
                  <a:lin scaled="0"/>
                </a:gradFill>
                <a:ea typeface="微软雅黑" panose="020B0503020204020204" charset="-122"/>
                <a:sym typeface="+mn-ea"/>
              </a:rPr>
              <a:t>		</a:t>
            </a:r>
            <a:r>
              <a:rPr lang="zh-CN" altLang="en-US" sz="2000">
                <a:gradFill>
                  <a:gsLst>
                    <a:gs pos="0">
                      <a:srgbClr val="E30000"/>
                    </a:gs>
                    <a:gs pos="100000">
                      <a:srgbClr val="760303"/>
                    </a:gs>
                  </a:gsLst>
                  <a:lin scaled="0"/>
                </a:gradFill>
                <a:ea typeface="微软雅黑" panose="020B0503020204020204" charset="-122"/>
                <a:sym typeface="+mn-ea"/>
              </a:rPr>
              <a:t>坚持中国特色国家安全道路；</a:t>
            </a:r>
            <a:endParaRPr lang="zh-CN" altLang="en-US" sz="2000">
              <a:gradFill>
                <a:gsLst>
                  <a:gs pos="0">
                    <a:srgbClr val="E30000"/>
                  </a:gs>
                  <a:gs pos="100000">
                    <a:srgbClr val="760303"/>
                  </a:gs>
                </a:gsLst>
                <a:lin scaled="0"/>
              </a:gradFill>
              <a:ea typeface="微软雅黑" panose="020B0503020204020204" charset="-122"/>
              <a:sym typeface="+mn-ea"/>
            </a:endParaRPr>
          </a:p>
          <a:p>
            <a:pPr lvl="0" algn="l">
              <a:lnSpc>
                <a:spcPct val="210000"/>
              </a:lnSpc>
            </a:pPr>
            <a:r>
              <a:rPr lang="zh-CN" altLang="en-US" sz="2000">
                <a:gradFill>
                  <a:gsLst>
                    <a:gs pos="0">
                      <a:srgbClr val="E30000"/>
                    </a:gs>
                    <a:gs pos="100000">
                      <a:srgbClr val="760303"/>
                    </a:gs>
                  </a:gsLst>
                  <a:lin scaled="0"/>
                </a:gradFill>
                <a:ea typeface="微软雅黑" panose="020B0503020204020204" charset="-122"/>
                <a:sym typeface="+mn-ea"/>
              </a:rPr>
              <a:t>坚持以人民安全为宗旨；</a:t>
            </a:r>
            <a:r>
              <a:rPr lang="en-US" altLang="zh-CN" sz="2000">
                <a:gradFill>
                  <a:gsLst>
                    <a:gs pos="0">
                      <a:srgbClr val="E30000"/>
                    </a:gs>
                    <a:gs pos="100000">
                      <a:srgbClr val="760303"/>
                    </a:gs>
                  </a:gsLst>
                  <a:lin scaled="0"/>
                </a:gradFill>
                <a:ea typeface="微软雅黑" panose="020B0503020204020204" charset="-122"/>
                <a:sym typeface="+mn-ea"/>
              </a:rPr>
              <a:t>			</a:t>
            </a:r>
            <a:r>
              <a:rPr lang="zh-CN" altLang="en-US" sz="2000">
                <a:gradFill>
                  <a:gsLst>
                    <a:gs pos="0">
                      <a:srgbClr val="E30000"/>
                    </a:gs>
                    <a:gs pos="100000">
                      <a:srgbClr val="760303"/>
                    </a:gs>
                  </a:gsLst>
                  <a:lin scaled="0"/>
                </a:gradFill>
                <a:ea typeface="微软雅黑" panose="020B0503020204020204" charset="-122"/>
                <a:sym typeface="+mn-ea"/>
              </a:rPr>
              <a:t>坚持统筹发展和安全；</a:t>
            </a:r>
            <a:endParaRPr lang="zh-CN" altLang="en-US" sz="2000">
              <a:gradFill>
                <a:gsLst>
                  <a:gs pos="0">
                    <a:srgbClr val="E30000"/>
                  </a:gs>
                  <a:gs pos="100000">
                    <a:srgbClr val="760303"/>
                  </a:gs>
                </a:gsLst>
                <a:lin scaled="0"/>
              </a:gradFill>
              <a:ea typeface="微软雅黑" panose="020B0503020204020204" charset="-122"/>
              <a:sym typeface="+mn-ea"/>
            </a:endParaRPr>
          </a:p>
          <a:p>
            <a:pPr lvl="0" algn="l">
              <a:lnSpc>
                <a:spcPct val="210000"/>
              </a:lnSpc>
            </a:pPr>
            <a:r>
              <a:rPr lang="zh-CN" altLang="en-US" sz="2000">
                <a:gradFill>
                  <a:gsLst>
                    <a:gs pos="0">
                      <a:srgbClr val="E30000"/>
                    </a:gs>
                    <a:gs pos="100000">
                      <a:srgbClr val="760303"/>
                    </a:gs>
                  </a:gsLst>
                  <a:lin scaled="0"/>
                </a:gradFill>
                <a:ea typeface="微软雅黑" panose="020B0503020204020204" charset="-122"/>
                <a:sym typeface="+mn-ea"/>
              </a:rPr>
              <a:t>坚持把政治安全放在首要位置；</a:t>
            </a:r>
            <a:r>
              <a:rPr lang="en-US" altLang="zh-CN" sz="2000">
                <a:gradFill>
                  <a:gsLst>
                    <a:gs pos="0">
                      <a:srgbClr val="E30000"/>
                    </a:gs>
                    <a:gs pos="100000">
                      <a:srgbClr val="760303"/>
                    </a:gs>
                  </a:gsLst>
                  <a:lin scaled="0"/>
                </a:gradFill>
                <a:ea typeface="微软雅黑" panose="020B0503020204020204" charset="-122"/>
                <a:sym typeface="+mn-ea"/>
              </a:rPr>
              <a:t>			</a:t>
            </a:r>
            <a:r>
              <a:rPr lang="zh-CN" altLang="en-US" sz="2000">
                <a:gradFill>
                  <a:gsLst>
                    <a:gs pos="0">
                      <a:srgbClr val="E30000"/>
                    </a:gs>
                    <a:gs pos="100000">
                      <a:srgbClr val="760303"/>
                    </a:gs>
                  </a:gsLst>
                  <a:lin scaled="0"/>
                </a:gradFill>
                <a:ea typeface="微软雅黑" panose="020B0503020204020204" charset="-122"/>
                <a:sym typeface="+mn-ea"/>
              </a:rPr>
              <a:t>坚持统筹推进各领域安全；</a:t>
            </a:r>
            <a:endParaRPr lang="zh-CN" altLang="en-US" sz="2000">
              <a:gradFill>
                <a:gsLst>
                  <a:gs pos="0">
                    <a:srgbClr val="E30000"/>
                  </a:gs>
                  <a:gs pos="100000">
                    <a:srgbClr val="760303"/>
                  </a:gs>
                </a:gsLst>
                <a:lin scaled="0"/>
              </a:gradFill>
              <a:ea typeface="微软雅黑" panose="020B0503020204020204" charset="-122"/>
              <a:sym typeface="+mn-ea"/>
            </a:endParaRPr>
          </a:p>
          <a:p>
            <a:pPr lvl="0" algn="l">
              <a:lnSpc>
                <a:spcPct val="210000"/>
              </a:lnSpc>
            </a:pPr>
            <a:r>
              <a:rPr lang="zh-CN" altLang="en-US" sz="2000">
                <a:gradFill>
                  <a:gsLst>
                    <a:gs pos="0">
                      <a:srgbClr val="E30000"/>
                    </a:gs>
                    <a:gs pos="100000">
                      <a:srgbClr val="760303"/>
                    </a:gs>
                  </a:gsLst>
                  <a:lin scaled="0"/>
                </a:gradFill>
                <a:ea typeface="微软雅黑" panose="020B0503020204020204" charset="-122"/>
                <a:sym typeface="+mn-ea"/>
              </a:rPr>
              <a:t>坚持把防范化解国家安全风险摆在突出位置；</a:t>
            </a:r>
            <a:r>
              <a:rPr lang="en-US" altLang="zh-CN" sz="2000">
                <a:gradFill>
                  <a:gsLst>
                    <a:gs pos="0">
                      <a:srgbClr val="E30000"/>
                    </a:gs>
                    <a:gs pos="100000">
                      <a:srgbClr val="760303"/>
                    </a:gs>
                  </a:gsLst>
                  <a:lin scaled="0"/>
                </a:gradFill>
                <a:ea typeface="微软雅黑" panose="020B0503020204020204" charset="-122"/>
                <a:sym typeface="+mn-ea"/>
              </a:rPr>
              <a:t>	</a:t>
            </a:r>
            <a:r>
              <a:rPr lang="zh-CN" altLang="en-US" sz="2000">
                <a:gradFill>
                  <a:gsLst>
                    <a:gs pos="0">
                      <a:srgbClr val="E30000"/>
                    </a:gs>
                    <a:gs pos="100000">
                      <a:srgbClr val="760303"/>
                    </a:gs>
                  </a:gsLst>
                  <a:lin scaled="0"/>
                </a:gradFill>
                <a:ea typeface="微软雅黑" panose="020B0503020204020204" charset="-122"/>
                <a:sym typeface="+mn-ea"/>
              </a:rPr>
              <a:t>坚持推进国际共同安全；</a:t>
            </a:r>
            <a:endParaRPr lang="zh-CN" altLang="en-US" sz="2000">
              <a:gradFill>
                <a:gsLst>
                  <a:gs pos="0">
                    <a:srgbClr val="E30000"/>
                  </a:gs>
                  <a:gs pos="100000">
                    <a:srgbClr val="760303"/>
                  </a:gs>
                </a:gsLst>
                <a:lin scaled="0"/>
              </a:gradFill>
              <a:ea typeface="微软雅黑" panose="020B0503020204020204" charset="-122"/>
              <a:sym typeface="+mn-ea"/>
            </a:endParaRPr>
          </a:p>
          <a:p>
            <a:pPr lvl="0" algn="l">
              <a:lnSpc>
                <a:spcPct val="210000"/>
              </a:lnSpc>
            </a:pPr>
            <a:r>
              <a:rPr lang="zh-CN" altLang="en-US" sz="2000">
                <a:gradFill>
                  <a:gsLst>
                    <a:gs pos="0">
                      <a:srgbClr val="E30000"/>
                    </a:gs>
                    <a:gs pos="100000">
                      <a:srgbClr val="760303"/>
                    </a:gs>
                  </a:gsLst>
                  <a:lin scaled="0"/>
                </a:gradFill>
                <a:ea typeface="微软雅黑" panose="020B0503020204020204" charset="-122"/>
                <a:sym typeface="+mn-ea"/>
              </a:rPr>
              <a:t>坚持推进国家安全体系和能力现代化；</a:t>
            </a:r>
            <a:r>
              <a:rPr lang="en-US" altLang="zh-CN" sz="2000">
                <a:gradFill>
                  <a:gsLst>
                    <a:gs pos="0">
                      <a:srgbClr val="E30000"/>
                    </a:gs>
                    <a:gs pos="100000">
                      <a:srgbClr val="760303"/>
                    </a:gs>
                  </a:gsLst>
                  <a:lin scaled="0"/>
                </a:gradFill>
                <a:ea typeface="微软雅黑" panose="020B0503020204020204" charset="-122"/>
                <a:sym typeface="+mn-ea"/>
              </a:rPr>
              <a:t>		</a:t>
            </a:r>
            <a:r>
              <a:rPr lang="zh-CN" altLang="en-US" sz="2000">
                <a:gradFill>
                  <a:gsLst>
                    <a:gs pos="0">
                      <a:srgbClr val="E30000"/>
                    </a:gs>
                    <a:gs pos="100000">
                      <a:srgbClr val="760303"/>
                    </a:gs>
                  </a:gsLst>
                  <a:lin scaled="0"/>
                </a:gradFill>
                <a:ea typeface="微软雅黑" panose="020B0503020204020204" charset="-122"/>
                <a:sym typeface="+mn-ea"/>
              </a:rPr>
              <a:t>坚持加强国家安全干部队伍建设。</a:t>
            </a:r>
            <a:endParaRPr lang="zh-CN" altLang="en-US" sz="2000">
              <a:gradFill>
                <a:gsLst>
                  <a:gs pos="0">
                    <a:srgbClr val="E30000"/>
                  </a:gs>
                  <a:gs pos="100000">
                    <a:srgbClr val="760303"/>
                  </a:gs>
                </a:gsLst>
                <a:lin scaled="0"/>
              </a:gradFill>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4" fill="hold" nodeType="afterEffec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571500" y="419100"/>
            <a:ext cx="11134725" cy="62484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n cmpd="sng">
                  <a:noFill/>
                  <a:prstDash val="solid"/>
                </a:ln>
                <a:solidFill>
                  <a:srgbClr val="C00000"/>
                </a:solidFill>
                <a:latin typeface="方正粗宋简体" panose="03000509000000000000" pitchFamily="65" charset="-122"/>
                <a:ea typeface="微软雅黑" panose="020B0503020204020204" charset="-122"/>
                <a:sym typeface="+mn-ea"/>
              </a:rPr>
              <a:t>“五个统筹”</a:t>
            </a:r>
            <a:endParaRPr lang="zh-CN" altLang="en-US">
              <a:solidFill>
                <a:schemeClr val="tx1"/>
              </a:solidFill>
              <a:ea typeface="微软雅黑" panose="020B050302020402020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5456074" cy="2570480"/>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10962"/>
            <a:ext cx="12192000" cy="1659887"/>
          </a:xfrm>
          <a:prstGeom prst="rect">
            <a:avLst/>
          </a:prstGeom>
        </p:spPr>
      </p:pic>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9070" y="4827829"/>
            <a:ext cx="1982929" cy="204301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66382" flipH="1">
            <a:off x="140081" y="5714369"/>
            <a:ext cx="2076060" cy="1260465"/>
          </a:xfrm>
          <a:prstGeom prst="rect">
            <a:avLst/>
          </a:prstGeom>
        </p:spPr>
      </p:pic>
      <p:sp>
        <p:nvSpPr>
          <p:cNvPr id="4" name="Rectangle 5"/>
          <p:cNvSpPr>
            <a:spLocks noChangeArrowheads="1"/>
          </p:cNvSpPr>
          <p:nvPr/>
        </p:nvSpPr>
        <p:spPr bwMode="auto">
          <a:xfrm>
            <a:off x="2680335" y="622935"/>
            <a:ext cx="7987665" cy="3987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000" b="1">
                <a:ln cmpd="sng">
                  <a:noFill/>
                  <a:prstDash val="solid"/>
                </a:ln>
                <a:solidFill>
                  <a:srgbClr val="C00000"/>
                </a:solidFill>
                <a:latin typeface="方正粗宋简体" panose="03000509000000000000" pitchFamily="65" charset="-122"/>
                <a:ea typeface="微软雅黑" panose="020B0503020204020204" charset="-122"/>
              </a:rPr>
              <a:t>《中共中央关于党的百年奋斗重大成就和历史经验的决议》提出</a:t>
            </a:r>
            <a:endParaRPr lang="zh-CN" altLang="en-US" sz="2000" b="1">
              <a:ln cmpd="sng">
                <a:noFill/>
                <a:prstDash val="solid"/>
              </a:ln>
              <a:solidFill>
                <a:srgbClr val="C00000"/>
              </a:solidFill>
              <a:latin typeface="方正粗宋简体" panose="03000509000000000000" pitchFamily="65" charset="-122"/>
              <a:ea typeface="微软雅黑" panose="020B0503020204020204" charset="-122"/>
            </a:endParaRPr>
          </a:p>
        </p:txBody>
      </p:sp>
      <p:sp>
        <p:nvSpPr>
          <p:cNvPr id="24" name="灯片编号占位符 3"/>
          <p:cNvSpPr>
            <a:spLocks noGrp="1"/>
          </p:cNvSpPr>
          <p:nvPr>
            <p:ph type="sldNum" sz="quarter" idx="12"/>
          </p:nvPr>
        </p:nvSpPr>
        <p:spPr/>
        <p:txBody>
          <a:bodyPr/>
          <a:lstStyle/>
          <a:p>
            <a:fld id="{EB38D8A9-E267-43A6-9DBE-25F9C9FD11A1}" type="slidenum">
              <a:rPr lang="zh-CN" altLang="en-US" smtClean="0"/>
            </a:fld>
            <a:endParaRPr lang="zh-CN" altLang="en-US"/>
          </a:p>
        </p:txBody>
      </p:sp>
      <p:sp>
        <p:nvSpPr>
          <p:cNvPr id="25" name="页脚占位符 2"/>
          <p:cNvSpPr>
            <a:spLocks noGrp="1"/>
          </p:cNvSpPr>
          <p:nvPr>
            <p:ph type="ftr" sz="quarter" idx="11"/>
          </p:nvPr>
        </p:nvSpPr>
        <p:spPr/>
        <p:txBody>
          <a:bodyPr/>
          <a:lstStyle/>
          <a:p>
            <a:r>
              <a:rPr lang="zh-CN" altLang="en-US"/>
              <a:t>.</a:t>
            </a:r>
            <a:endParaRPr lang="zh-CN" altLang="en-US"/>
          </a:p>
        </p:txBody>
      </p:sp>
      <p:pic>
        <p:nvPicPr>
          <p:cNvPr id="3" name="图片 2" descr="五个统筹"/>
          <p:cNvPicPr>
            <a:picLocks noChangeAspect="1"/>
          </p:cNvPicPr>
          <p:nvPr/>
        </p:nvPicPr>
        <p:blipFill>
          <a:blip r:embed="rId5"/>
          <a:srcRect l="6192" t="7295" r="6208" b="6996"/>
          <a:stretch>
            <a:fillRect/>
          </a:stretch>
        </p:blipFill>
        <p:spPr>
          <a:xfrm>
            <a:off x="3360420" y="1099185"/>
            <a:ext cx="5888355" cy="5147310"/>
          </a:xfrm>
          <a:prstGeom prst="rect">
            <a:avLst/>
          </a:prstGeom>
        </p:spPr>
      </p:pic>
      <p:sp>
        <p:nvSpPr>
          <p:cNvPr id="5" name="Rectangle 5"/>
          <p:cNvSpPr>
            <a:spLocks noChangeArrowheads="1"/>
          </p:cNvSpPr>
          <p:nvPr>
            <p:custDataLst>
              <p:tags r:id="rId6"/>
            </p:custDataLst>
          </p:nvPr>
        </p:nvSpPr>
        <p:spPr bwMode="auto">
          <a:xfrm>
            <a:off x="1717675" y="1403350"/>
            <a:ext cx="1250315" cy="38074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lnSpc>
                <a:spcPct val="170000"/>
              </a:lnSpc>
            </a:pPr>
            <a:r>
              <a:rPr lang="zh-CN" altLang="en-US" sz="3200" b="1">
                <a:ln cmpd="sng">
                  <a:noFill/>
                  <a:prstDash val="solid"/>
                </a:ln>
                <a:solidFill>
                  <a:srgbClr val="C00000"/>
                </a:solidFill>
                <a:latin typeface="方正粗宋简体" panose="03000509000000000000" pitchFamily="65" charset="-122"/>
                <a:ea typeface="微软雅黑" panose="020B0503020204020204" charset="-122"/>
              </a:rPr>
              <a:t>五</a:t>
            </a:r>
            <a:endParaRPr lang="zh-CN" altLang="en-US" sz="3200" b="1">
              <a:ln cmpd="sng">
                <a:noFill/>
                <a:prstDash val="solid"/>
              </a:ln>
              <a:solidFill>
                <a:srgbClr val="C00000"/>
              </a:solidFill>
              <a:latin typeface="方正粗宋简体" panose="03000509000000000000" pitchFamily="65" charset="-122"/>
              <a:ea typeface="微软雅黑" panose="020B0503020204020204" charset="-122"/>
            </a:endParaRPr>
          </a:p>
          <a:p>
            <a:pPr algn="ctr">
              <a:lnSpc>
                <a:spcPct val="170000"/>
              </a:lnSpc>
            </a:pPr>
            <a:r>
              <a:rPr lang="zh-CN" altLang="en-US" sz="3200" b="1">
                <a:ln cmpd="sng">
                  <a:noFill/>
                  <a:prstDash val="solid"/>
                </a:ln>
                <a:solidFill>
                  <a:srgbClr val="C00000"/>
                </a:solidFill>
                <a:latin typeface="方正粗宋简体" panose="03000509000000000000" pitchFamily="65" charset="-122"/>
                <a:ea typeface="微软雅黑" panose="020B0503020204020204" charset="-122"/>
              </a:rPr>
              <a:t>个</a:t>
            </a:r>
            <a:endParaRPr lang="zh-CN" altLang="en-US" sz="3200" b="1">
              <a:ln cmpd="sng">
                <a:noFill/>
                <a:prstDash val="solid"/>
              </a:ln>
              <a:solidFill>
                <a:srgbClr val="C00000"/>
              </a:solidFill>
              <a:latin typeface="方正粗宋简体" panose="03000509000000000000" pitchFamily="65" charset="-122"/>
              <a:ea typeface="微软雅黑" panose="020B0503020204020204" charset="-122"/>
            </a:endParaRPr>
          </a:p>
          <a:p>
            <a:pPr algn="ctr">
              <a:lnSpc>
                <a:spcPct val="170000"/>
              </a:lnSpc>
            </a:pPr>
            <a:r>
              <a:rPr lang="zh-CN" altLang="en-US" sz="3200" b="1">
                <a:ln cmpd="sng">
                  <a:noFill/>
                  <a:prstDash val="solid"/>
                </a:ln>
                <a:solidFill>
                  <a:srgbClr val="C00000"/>
                </a:solidFill>
                <a:latin typeface="方正粗宋简体" panose="03000509000000000000" pitchFamily="65" charset="-122"/>
                <a:ea typeface="微软雅黑" panose="020B0503020204020204" charset="-122"/>
              </a:rPr>
              <a:t>统</a:t>
            </a:r>
            <a:endParaRPr lang="zh-CN" altLang="en-US" sz="3200" b="1">
              <a:ln cmpd="sng">
                <a:noFill/>
                <a:prstDash val="solid"/>
              </a:ln>
              <a:solidFill>
                <a:srgbClr val="C00000"/>
              </a:solidFill>
              <a:latin typeface="方正粗宋简体" panose="03000509000000000000" pitchFamily="65" charset="-122"/>
              <a:ea typeface="微软雅黑" panose="020B0503020204020204" charset="-122"/>
            </a:endParaRPr>
          </a:p>
          <a:p>
            <a:pPr algn="ctr">
              <a:lnSpc>
                <a:spcPct val="170000"/>
              </a:lnSpc>
            </a:pPr>
            <a:r>
              <a:rPr lang="zh-CN" altLang="en-US" sz="3200" b="1">
                <a:ln cmpd="sng">
                  <a:noFill/>
                  <a:prstDash val="solid"/>
                </a:ln>
                <a:solidFill>
                  <a:srgbClr val="C00000"/>
                </a:solidFill>
                <a:latin typeface="方正粗宋简体" panose="03000509000000000000" pitchFamily="65" charset="-122"/>
                <a:ea typeface="微软雅黑" panose="020B0503020204020204" charset="-122"/>
              </a:rPr>
              <a:t>筹</a:t>
            </a:r>
            <a:endParaRPr lang="zh-CN" altLang="en-US" sz="3200" b="1">
              <a:ln cmpd="sng">
                <a:noFill/>
                <a:prstDash val="solid"/>
              </a:ln>
              <a:solidFill>
                <a:srgbClr val="C00000"/>
              </a:solidFill>
              <a:latin typeface="方正粗宋简体" panose="03000509000000000000" pitchFamily="65"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4" fill="hold" nodeType="afterEffec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571500" y="419100"/>
            <a:ext cx="11134725" cy="62484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
            <a:ext cx="5456074" cy="2570480"/>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10962"/>
            <a:ext cx="12192000" cy="1659887"/>
          </a:xfrm>
          <a:prstGeom prst="rect">
            <a:avLst/>
          </a:prstGeom>
        </p:spPr>
      </p:pic>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9070" y="4827829"/>
            <a:ext cx="1982929" cy="204301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66382" flipH="1">
            <a:off x="140081" y="5714369"/>
            <a:ext cx="2076060" cy="1260465"/>
          </a:xfrm>
          <a:prstGeom prst="rect">
            <a:avLst/>
          </a:prstGeom>
        </p:spPr>
      </p:pic>
      <p:sp>
        <p:nvSpPr>
          <p:cNvPr id="4" name="Rectangle 5"/>
          <p:cNvSpPr>
            <a:spLocks noChangeArrowheads="1"/>
          </p:cNvSpPr>
          <p:nvPr/>
        </p:nvSpPr>
        <p:spPr bwMode="auto">
          <a:xfrm>
            <a:off x="1717675" y="1403350"/>
            <a:ext cx="1250315" cy="38074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3200" b="1">
                <a:ln cmpd="sng">
                  <a:noFill/>
                  <a:prstDash val="solid"/>
                </a:ln>
                <a:solidFill>
                  <a:srgbClr val="C00000"/>
                </a:solidFill>
                <a:latin typeface="方正粗宋简体" panose="03000509000000000000" pitchFamily="65" charset="-122"/>
                <a:ea typeface="微软雅黑" panose="020B0503020204020204" charset="-122"/>
              </a:rPr>
              <a:t>构</a:t>
            </a:r>
            <a:endParaRPr lang="zh-CN" altLang="en-US" sz="3200" b="1">
              <a:ln cmpd="sng">
                <a:noFill/>
                <a:prstDash val="solid"/>
              </a:ln>
              <a:solidFill>
                <a:srgbClr val="C00000"/>
              </a:solidFill>
              <a:latin typeface="方正粗宋简体" panose="03000509000000000000" pitchFamily="65" charset="-122"/>
              <a:ea typeface="微软雅黑" panose="020B0503020204020204" charset="-122"/>
            </a:endParaRPr>
          </a:p>
          <a:p>
            <a:pPr algn="ctr"/>
            <a:r>
              <a:rPr lang="zh-CN" altLang="en-US" sz="3200" b="1">
                <a:ln cmpd="sng">
                  <a:noFill/>
                  <a:prstDash val="solid"/>
                </a:ln>
                <a:solidFill>
                  <a:srgbClr val="C00000"/>
                </a:solidFill>
                <a:latin typeface="方正粗宋简体" panose="03000509000000000000" pitchFamily="65" charset="-122"/>
                <a:ea typeface="微软雅黑" panose="020B0503020204020204" charset="-122"/>
              </a:rPr>
              <a:t>建</a:t>
            </a:r>
            <a:endParaRPr lang="zh-CN" altLang="en-US" sz="3200" b="1">
              <a:ln cmpd="sng">
                <a:noFill/>
                <a:prstDash val="solid"/>
              </a:ln>
              <a:solidFill>
                <a:srgbClr val="C00000"/>
              </a:solidFill>
              <a:latin typeface="方正粗宋简体" panose="03000509000000000000" pitchFamily="65" charset="-122"/>
              <a:ea typeface="微软雅黑" panose="020B0503020204020204" charset="-122"/>
            </a:endParaRPr>
          </a:p>
          <a:p>
            <a:pPr algn="ctr"/>
            <a:r>
              <a:rPr lang="zh-CN" altLang="en-US" sz="3200" b="1">
                <a:ln cmpd="sng">
                  <a:noFill/>
                  <a:prstDash val="solid"/>
                </a:ln>
                <a:solidFill>
                  <a:srgbClr val="C00000"/>
                </a:solidFill>
                <a:latin typeface="方正粗宋简体" panose="03000509000000000000" pitchFamily="65" charset="-122"/>
                <a:ea typeface="微软雅黑" panose="020B0503020204020204" charset="-122"/>
              </a:rPr>
              <a:t>国</a:t>
            </a:r>
            <a:endParaRPr lang="zh-CN" altLang="en-US" sz="3200" b="1">
              <a:ln cmpd="sng">
                <a:noFill/>
                <a:prstDash val="solid"/>
              </a:ln>
              <a:solidFill>
                <a:srgbClr val="C00000"/>
              </a:solidFill>
              <a:latin typeface="方正粗宋简体" panose="03000509000000000000" pitchFamily="65" charset="-122"/>
              <a:ea typeface="微软雅黑" panose="020B0503020204020204" charset="-122"/>
            </a:endParaRPr>
          </a:p>
          <a:p>
            <a:pPr algn="ctr"/>
            <a:r>
              <a:rPr lang="zh-CN" altLang="en-US" sz="3200" b="1">
                <a:ln cmpd="sng">
                  <a:noFill/>
                  <a:prstDash val="solid"/>
                </a:ln>
                <a:solidFill>
                  <a:srgbClr val="C00000"/>
                </a:solidFill>
                <a:latin typeface="方正粗宋简体" panose="03000509000000000000" pitchFamily="65" charset="-122"/>
                <a:ea typeface="微软雅黑" panose="020B0503020204020204" charset="-122"/>
              </a:rPr>
              <a:t>家</a:t>
            </a:r>
            <a:endParaRPr lang="zh-CN" altLang="en-US" sz="3200" b="1">
              <a:ln cmpd="sng">
                <a:noFill/>
                <a:prstDash val="solid"/>
              </a:ln>
              <a:solidFill>
                <a:srgbClr val="C00000"/>
              </a:solidFill>
              <a:latin typeface="方正粗宋简体" panose="03000509000000000000" pitchFamily="65" charset="-122"/>
              <a:ea typeface="微软雅黑" panose="020B0503020204020204" charset="-122"/>
            </a:endParaRPr>
          </a:p>
          <a:p>
            <a:pPr algn="ctr"/>
            <a:r>
              <a:rPr lang="zh-CN" altLang="en-US" sz="3200" b="1">
                <a:ln cmpd="sng">
                  <a:noFill/>
                  <a:prstDash val="solid"/>
                </a:ln>
                <a:solidFill>
                  <a:srgbClr val="C00000"/>
                </a:solidFill>
                <a:latin typeface="方正粗宋简体" panose="03000509000000000000" pitchFamily="65" charset="-122"/>
                <a:ea typeface="微软雅黑" panose="020B0503020204020204" charset="-122"/>
              </a:rPr>
              <a:t>安</a:t>
            </a:r>
            <a:endParaRPr lang="zh-CN" altLang="en-US" sz="3200" b="1">
              <a:ln cmpd="sng">
                <a:noFill/>
                <a:prstDash val="solid"/>
              </a:ln>
              <a:solidFill>
                <a:srgbClr val="C00000"/>
              </a:solidFill>
              <a:latin typeface="方正粗宋简体" panose="03000509000000000000" pitchFamily="65" charset="-122"/>
              <a:ea typeface="微软雅黑" panose="020B0503020204020204" charset="-122"/>
            </a:endParaRPr>
          </a:p>
          <a:p>
            <a:pPr algn="ctr"/>
            <a:r>
              <a:rPr lang="zh-CN" altLang="en-US" sz="3200" b="1">
                <a:ln cmpd="sng">
                  <a:noFill/>
                  <a:prstDash val="solid"/>
                </a:ln>
                <a:solidFill>
                  <a:srgbClr val="C00000"/>
                </a:solidFill>
                <a:latin typeface="方正粗宋简体" panose="03000509000000000000" pitchFamily="65" charset="-122"/>
                <a:ea typeface="微软雅黑" panose="020B0503020204020204" charset="-122"/>
              </a:rPr>
              <a:t>全</a:t>
            </a:r>
            <a:endParaRPr lang="zh-CN" altLang="en-US" sz="3200" b="1">
              <a:ln cmpd="sng">
                <a:noFill/>
                <a:prstDash val="solid"/>
              </a:ln>
              <a:solidFill>
                <a:srgbClr val="C00000"/>
              </a:solidFill>
              <a:latin typeface="方正粗宋简体" panose="03000509000000000000" pitchFamily="65" charset="-122"/>
              <a:ea typeface="微软雅黑" panose="020B0503020204020204" charset="-122"/>
            </a:endParaRPr>
          </a:p>
          <a:p>
            <a:pPr algn="ctr"/>
            <a:r>
              <a:rPr lang="zh-CN" altLang="en-US" sz="3200" b="1">
                <a:ln cmpd="sng">
                  <a:noFill/>
                  <a:prstDash val="solid"/>
                </a:ln>
                <a:solidFill>
                  <a:srgbClr val="C00000"/>
                </a:solidFill>
                <a:latin typeface="方正粗宋简体" panose="03000509000000000000" pitchFamily="65" charset="-122"/>
                <a:ea typeface="微软雅黑" panose="020B0503020204020204" charset="-122"/>
              </a:rPr>
              <a:t>体</a:t>
            </a:r>
            <a:endParaRPr lang="zh-CN" altLang="en-US" sz="3200" b="1">
              <a:ln cmpd="sng">
                <a:noFill/>
                <a:prstDash val="solid"/>
              </a:ln>
              <a:solidFill>
                <a:srgbClr val="C00000"/>
              </a:solidFill>
              <a:latin typeface="方正粗宋简体" panose="03000509000000000000" pitchFamily="65" charset="-122"/>
              <a:ea typeface="微软雅黑" panose="020B0503020204020204" charset="-122"/>
            </a:endParaRPr>
          </a:p>
          <a:p>
            <a:pPr algn="ctr"/>
            <a:r>
              <a:rPr lang="zh-CN" altLang="en-US" sz="3200" b="1">
                <a:ln cmpd="sng">
                  <a:noFill/>
                  <a:prstDash val="solid"/>
                </a:ln>
                <a:solidFill>
                  <a:srgbClr val="C00000"/>
                </a:solidFill>
                <a:latin typeface="方正粗宋简体" panose="03000509000000000000" pitchFamily="65" charset="-122"/>
                <a:ea typeface="微软雅黑" panose="020B0503020204020204" charset="-122"/>
              </a:rPr>
              <a:t>系</a:t>
            </a:r>
            <a:endParaRPr lang="zh-CN" altLang="en-US" sz="3200" b="1">
              <a:ln cmpd="sng">
                <a:noFill/>
                <a:prstDash val="solid"/>
              </a:ln>
              <a:solidFill>
                <a:srgbClr val="C00000"/>
              </a:solidFill>
              <a:latin typeface="方正粗宋简体" panose="03000509000000000000" pitchFamily="65" charset="-122"/>
              <a:ea typeface="微软雅黑" panose="020B0503020204020204" charset="-122"/>
            </a:endParaRPr>
          </a:p>
        </p:txBody>
      </p:sp>
      <p:sp>
        <p:nvSpPr>
          <p:cNvPr id="24" name="灯片编号占位符 3"/>
          <p:cNvSpPr>
            <a:spLocks noGrp="1"/>
          </p:cNvSpPr>
          <p:nvPr>
            <p:ph type="sldNum" sz="quarter" idx="12"/>
          </p:nvPr>
        </p:nvSpPr>
        <p:spPr/>
        <p:txBody>
          <a:bodyPr/>
          <a:lstStyle/>
          <a:p>
            <a:fld id="{EB38D8A9-E267-43A6-9DBE-25F9C9FD11A1}" type="slidenum">
              <a:rPr lang="zh-CN" altLang="en-US" smtClean="0"/>
            </a:fld>
            <a:endParaRPr lang="zh-CN" altLang="en-US"/>
          </a:p>
        </p:txBody>
      </p:sp>
      <p:sp>
        <p:nvSpPr>
          <p:cNvPr id="25" name="页脚占位符 2"/>
          <p:cNvSpPr>
            <a:spLocks noGrp="1"/>
          </p:cNvSpPr>
          <p:nvPr>
            <p:ph type="ftr" sz="quarter" idx="11"/>
          </p:nvPr>
        </p:nvSpPr>
        <p:spPr/>
        <p:txBody>
          <a:bodyPr/>
          <a:lstStyle/>
          <a:p>
            <a:r>
              <a:rPr lang="zh-CN" altLang="en-US"/>
              <a:t>.</a:t>
            </a:r>
            <a:endParaRPr lang="zh-CN" altLang="en-US"/>
          </a:p>
        </p:txBody>
      </p:sp>
      <p:pic>
        <p:nvPicPr>
          <p:cNvPr id="2" name="图片 1" descr="构建国家安全体系"/>
          <p:cNvPicPr>
            <a:picLocks noChangeAspect="1"/>
          </p:cNvPicPr>
          <p:nvPr/>
        </p:nvPicPr>
        <p:blipFill>
          <a:blip r:embed="rId5"/>
          <a:srcRect l="7155" t="6111" r="5980" b="5157"/>
          <a:stretch>
            <a:fillRect/>
          </a:stretch>
        </p:blipFill>
        <p:spPr>
          <a:xfrm>
            <a:off x="3318510" y="690880"/>
            <a:ext cx="5702300" cy="54756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4" fill="hold" nodeType="afterEffec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PLACING_PICTURE_USER_VIEWPORT" val="{&quot;height&quot;:2613.995275590551,&quot;width&quot;:19200}"/>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AS_NET" val="4.0.30319.42000"/>
  <p:tag name="AS_OS" val="Microsoft Windows NT 6.2.9200.0"/>
  <p:tag name="AS_RELEASE_DATE" val="2016.11.28"/>
  <p:tag name="AS_TITLE" val="Aspose.Slides for .NET 4.0"/>
  <p:tag name="AS_VERSION" val="16.11.0.0"/>
  <p:tag name="ISPRING_PRESENTATION_TITLE" val="全民国家安全教育日主题班会党建PPT"/>
  <p:tag name="KSO_WPP_MARK_KEY" val="63d7d9d9-94aa-4a05-830c-72f659f86d2a"/>
  <p:tag name="COMMONDATA" val="eyJoZGlkIjoiMTdjNzI4ODZmNTg3NDYwZTdjZmY5YmVlYTNjNzcwZGY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2040</Words>
  <Application>WPS 演示</Application>
  <PresentationFormat>宽屏</PresentationFormat>
  <Paragraphs>248</Paragraphs>
  <Slides>15</Slides>
  <Notes>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15</vt:i4>
      </vt:variant>
    </vt:vector>
  </HeadingPairs>
  <TitlesOfParts>
    <vt:vector size="31" baseType="lpstr">
      <vt:lpstr>Arial</vt:lpstr>
      <vt:lpstr>宋体</vt:lpstr>
      <vt:lpstr>Wingdings</vt:lpstr>
      <vt:lpstr>微软雅黑</vt:lpstr>
      <vt:lpstr>方正粗宋简体</vt:lpstr>
      <vt:lpstr>方正兰亭粗黑_GBK</vt:lpstr>
      <vt:lpstr>Microsoft YaHei UI</vt:lpstr>
      <vt:lpstr>Roboto Condensed</vt:lpstr>
      <vt:lpstr>Wide Latin</vt:lpstr>
      <vt:lpstr>Helvetica</vt:lpstr>
      <vt:lpstr>等线</vt:lpstr>
      <vt:lpstr>Arial Unicode MS</vt:lpstr>
      <vt:lpstr>等线 Light</vt:lpstr>
      <vt:lpstr>Calibri</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大海</cp:lastModifiedBy>
  <cp:revision>56</cp:revision>
  <dcterms:created xsi:type="dcterms:W3CDTF">2018-04-13T15:36:00Z</dcterms:created>
  <dcterms:modified xsi:type="dcterms:W3CDTF">2023-04-14T10:12:25Z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E8F6944A4234412592712173DF011AC6</vt:lpwstr>
  </property>
</Properties>
</file>